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 I'm Sergey. Today I would like to talk about how we can simplify, both conceptually and computationally, machine learning on point clouds. This is the work I've done together with Christoph and Javier during my internship at BodyLabs, which is now a part of Amazon.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06badc56b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06badc56b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compare fine-tuned versions of these networks trained on BPS features to various state-of-the-art point cloud based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show that BPS allows to construct computationally more efficient and conceptually simple architectures.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particular, we were able to approximately reach PointNet performance with a simple MLP and 3 orders of magnitude less floating point operations. This model can be actually trained in 10 minutes on a laptop with no GPU.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3D-convolutional model operating on a rectangular grid of BPS cells storing directional vectors is able to match PointNet++ performance, still with an order of magnitude less floating point operations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further improve the results by simple crude averaging of these models.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06badc56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06badc56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now</a:t>
            </a:r>
            <a:r>
              <a:rPr lang="en-GB"/>
              <a:t> switch to the more challenging problem of mesh registration.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the task is to align a deformable body template with a noisy point cloud obtained from a 3D scanner.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Regularly, this process requires per-scan optimisation taking from several minutes to several hours.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06badc56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06badc56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Instead, we cast this problem as a regression task and predict vertex locations directly by processing the BPS encoding of a 3D scan.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case, inference process takes less than 1 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06badc56b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06badc56b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train our network on 1 million synthetic point clouds obtained from a posed deformable body model, and test on the real human scans from the FAUST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Blue points show the input scans and skin-colored meshes show the alignments predicted by the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Quantitatively,</a:t>
            </a:r>
            <a:r>
              <a:rPr lang="en-GB"/>
              <a:t> our method is comparable to state-of-the-art methods, while allowing real-time mesh registration.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06badc56b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06badc56b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show the results of our method on the 4D sequences of scans from the DYNA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 that these are the results of a pure per-frame application of the network, no temporal smoothing or any other postprocessing were applied to the network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Overall, we obtain temporally smooth sequences, with the main artefacts being caused by a large floor and wall noise not modeled in the training data.</a:t>
            </a:r>
            <a:endParaRPr/>
          </a:p>
          <a:p>
            <a:pPr indent="0" lvl="0" marL="0" rtl="0" algn="l">
              <a:spcBef>
                <a:spcPts val="0"/>
              </a:spcBef>
              <a:spcAft>
                <a:spcPts val="0"/>
              </a:spcAft>
              <a:buNone/>
            </a:pPr>
            <a:r>
              <a:rPr lang="en-GB"/>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06badc56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06badc56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summarise, we present conceptually simple and computationally efficient method for point cloud encoding.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allows to use various machine learning techniques and network architectures out-of-the-box;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will release the code, with which conversion to BPS takes just a few lines.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fb0ba0b1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fb0ba0b1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fb0ba0b1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fb0ba0b1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First, what is point cloud? It is simply a collection of 3D points. This type of data is widespread nowadays, with sources including photogrammetry software, LIDARs and RGB-d cameras.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However, it is not a particularly convenient type of input for learning algorithms.  Machine learning algorithms </a:t>
            </a:r>
            <a:r>
              <a:rPr lang="en-GB" sz="1200">
                <a:solidFill>
                  <a:schemeClr val="dk1"/>
                </a:solidFill>
                <a:highlight>
                  <a:schemeClr val="lt1"/>
                </a:highlight>
                <a:latin typeface="Times New Roman"/>
                <a:ea typeface="Times New Roman"/>
                <a:cs typeface="Times New Roman"/>
                <a:sym typeface="Times New Roman"/>
              </a:rPr>
              <a:t>typically expect a vector of fixed length, with every position describing a particular feature, while point clouds have a varying length and lack any semantic ordering.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6badc56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6badc56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of course, a number of existing solutions to the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decide to work with point cloud input as is. In that case special network architectures (e.g. PointNet or DeepSets) would be needed that handle variable length and order invariance. This typically leads to an increased computational complexity.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Another option is voxelization with occupancy grids or truncated signed distance fields. This typically leads to a cubicle growth of parameters needed to accurately represent a surface.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Finally, we can think of a mesh representation. However, aligning mesh on a given cloud is computationally intensive optimisation process on its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Hence, we a phrased the following research question: </a:t>
            </a:r>
            <a:r>
              <a:rPr lang="en-GB">
                <a:solidFill>
                  <a:schemeClr val="dk1"/>
                </a:solidFill>
              </a:rPr>
              <a:t>can we come up with a representation of point clouds that can be easily computed and efficiently used for learning?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06badc56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06badc56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idea behind our approach is fairly simple. We select </a:t>
            </a:r>
            <a:r>
              <a:rPr i="1" lang="en-GB">
                <a:solidFill>
                  <a:schemeClr val="dk1"/>
                </a:solidFill>
              </a:rPr>
              <a:t>k</a:t>
            </a:r>
            <a:r>
              <a:rPr lang="en-GB">
                <a:solidFill>
                  <a:schemeClr val="dk1"/>
                </a:solidFill>
              </a:rPr>
              <a:t> fixed points in space and compute vectors describing the direction from these </a:t>
            </a:r>
            <a:r>
              <a:rPr i="1" lang="en-GB">
                <a:solidFill>
                  <a:schemeClr val="dk1"/>
                </a:solidFill>
              </a:rPr>
              <a:t>basis</a:t>
            </a:r>
            <a:r>
              <a:rPr lang="en-GB">
                <a:solidFill>
                  <a:schemeClr val="dk1"/>
                </a:solidFill>
              </a:rPr>
              <a:t> points to the nearest points in the point cloud. Use these vectors (or simply their norms) as features.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It's important to note that these k points in space are the same for all the point clouds in the dataset, providing a fixed representation of every point cloud as a vector.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 can also use the full delta vectors to the closest points or any other information available about the nearest point, for example its RGB value.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6badc56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06badc56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GB">
                <a:solidFill>
                  <a:schemeClr val="dk1"/>
                </a:solidFill>
              </a:rPr>
              <a:t>We can experiment with basis point arrangements. Different selection strategies  allow applications of </a:t>
            </a:r>
            <a:r>
              <a:rPr b="1" i="1" lang="en-GB">
                <a:solidFill>
                  <a:schemeClr val="dk1"/>
                </a:solidFill>
              </a:rPr>
              <a:t>different types of convolutions</a:t>
            </a:r>
            <a:r>
              <a:rPr lang="en-GB">
                <a:solidFill>
                  <a:schemeClr val="dk1"/>
                </a:solidFill>
              </a:rPr>
              <a:t>.</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fb0ba0b1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fb0ba0b1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We would like to note that when full directional vectors to the nearest points are used, BPS constitutes lossy encoding since we can reconstruct some subset of the original cloud by adding those vectors to basis point locations.. </a:t>
            </a:r>
            <a:endParaRPr sz="1200">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06badc56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06badc56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We can thus analyse </a:t>
            </a:r>
            <a:r>
              <a:rPr lang="en-GB" sz="1200">
                <a:solidFill>
                  <a:schemeClr val="dk1"/>
                </a:solidFill>
                <a:latin typeface="Times New Roman"/>
                <a:ea typeface="Times New Roman"/>
                <a:cs typeface="Times New Roman"/>
                <a:sym typeface="Times New Roman"/>
              </a:rPr>
              <a:t>how well does the encoding capture the details of an object, independent of a certain point cloud and learning task at hand.</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We compare the quality of the reconstructed surface with the one obtained with another classic fixed length 3D representation: binary voxel grids.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Qualitative results of this comparison are shown below. We can see that with the same length of encoding, BPS representation captures the details of the surface much better. Even when the number of basis points is small, the essential shape is nicely captured.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06badc56b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06badc56b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provide quantitative comparison of the encoding by measuring the Chamfer distance between the original point cloud and its reconstructions with BPS delta vectors and occupied voxel centers.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Plot on the right shows how the distance between original and reconstructed surface decreases as we increase the length of encoding. For BPS, we show 4 different selection strategies, and we can see that the random sampling from a unit ball and hexagonal close packing of the BPS points provide the best results. These encodings are close in performance to the encoding with samples from the original point cloud, while being a fixed length vectors.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6badc56b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6badc56b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compare our encoding to voxels and truncated signed distance fields in terms of learning capabilities. To this end, we fix two neural network architectures: simple two layer perceptron and VoxNet-like 3D convolutional neural network.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see that in both cases by simply switching to the BPS representation we are able to significantly improve the accuracy of our network.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intuition behind this improvement is that while the standard occupancy voxels suffer from a massive sparsity, every BPS cell stores some global information about the surface, and corresponding feature vector changes smoothly when rotations or translations are applied to an object.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kc9wRoI5JbY" TargetMode="External"/><Relationship Id="rId4" Type="http://schemas.openxmlformats.org/officeDocument/2006/relationships/image" Target="../media/image18.jpg"/><Relationship Id="rId5" Type="http://schemas.openxmlformats.org/officeDocument/2006/relationships/hyperlink" Target="https://www.youtube.com/watch?v=kc9wRoI5Jb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hyperlink" Target="https://github.com/sergeyprokudin/bps" TargetMode="External"/><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696" y="13279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800">
                <a:latin typeface="Times New Roman"/>
                <a:ea typeface="Times New Roman"/>
                <a:cs typeface="Times New Roman"/>
                <a:sym typeface="Times New Roman"/>
              </a:rPr>
              <a:t>Efficient Learning </a:t>
            </a:r>
            <a:endParaRPr sz="4800">
              <a:latin typeface="Times New Roman"/>
              <a:ea typeface="Times New Roman"/>
              <a:cs typeface="Times New Roman"/>
              <a:sym typeface="Times New Roman"/>
            </a:endParaRPr>
          </a:p>
          <a:p>
            <a:pPr indent="0" lvl="0" marL="0" rtl="0" algn="ctr">
              <a:spcBef>
                <a:spcPts val="0"/>
              </a:spcBef>
              <a:spcAft>
                <a:spcPts val="0"/>
              </a:spcAft>
              <a:buNone/>
            </a:pPr>
            <a:r>
              <a:rPr lang="en-GB" sz="4800">
                <a:latin typeface="Times New Roman"/>
                <a:ea typeface="Times New Roman"/>
                <a:cs typeface="Times New Roman"/>
                <a:sym typeface="Times New Roman"/>
              </a:rPr>
              <a:t>on Point Clouds </a:t>
            </a:r>
            <a:endParaRPr sz="4800">
              <a:latin typeface="Times New Roman"/>
              <a:ea typeface="Times New Roman"/>
              <a:cs typeface="Times New Roman"/>
              <a:sym typeface="Times New Roman"/>
            </a:endParaRPr>
          </a:p>
          <a:p>
            <a:pPr indent="0" lvl="0" marL="0" rtl="0" algn="ctr">
              <a:spcBef>
                <a:spcPts val="0"/>
              </a:spcBef>
              <a:spcAft>
                <a:spcPts val="0"/>
              </a:spcAft>
              <a:buNone/>
            </a:pPr>
            <a:r>
              <a:rPr lang="en-GB" sz="4800">
                <a:latin typeface="Times New Roman"/>
                <a:ea typeface="Times New Roman"/>
                <a:cs typeface="Times New Roman"/>
                <a:sym typeface="Times New Roman"/>
              </a:rPr>
              <a:t>with Basis Point Sets</a:t>
            </a:r>
            <a:endParaRPr sz="4800">
              <a:latin typeface="Times New Roman"/>
              <a:ea typeface="Times New Roman"/>
              <a:cs typeface="Times New Roman"/>
              <a:sym typeface="Times New Roman"/>
            </a:endParaRPr>
          </a:p>
        </p:txBody>
      </p:sp>
      <p:pic>
        <p:nvPicPr>
          <p:cNvPr id="55" name="Google Shape;55;p13"/>
          <p:cNvPicPr preferRelativeResize="0"/>
          <p:nvPr/>
        </p:nvPicPr>
        <p:blipFill>
          <a:blip r:embed="rId3">
            <a:alphaModFix/>
          </a:blip>
          <a:stretch>
            <a:fillRect/>
          </a:stretch>
        </p:blipFill>
        <p:spPr>
          <a:xfrm>
            <a:off x="7336676" y="612050"/>
            <a:ext cx="1495624" cy="548400"/>
          </a:xfrm>
          <a:prstGeom prst="rect">
            <a:avLst/>
          </a:prstGeom>
          <a:noFill/>
          <a:ln>
            <a:noFill/>
          </a:ln>
        </p:spPr>
      </p:pic>
      <p:pic>
        <p:nvPicPr>
          <p:cNvPr id="56" name="Google Shape;56;p13"/>
          <p:cNvPicPr preferRelativeResize="0"/>
          <p:nvPr/>
        </p:nvPicPr>
        <p:blipFill>
          <a:blip r:embed="rId4">
            <a:alphaModFix/>
          </a:blip>
          <a:stretch>
            <a:fillRect/>
          </a:stretch>
        </p:blipFill>
        <p:spPr>
          <a:xfrm>
            <a:off x="243425" y="261975"/>
            <a:ext cx="1311050" cy="1066001"/>
          </a:xfrm>
          <a:prstGeom prst="rect">
            <a:avLst/>
          </a:prstGeom>
          <a:noFill/>
          <a:ln>
            <a:noFill/>
          </a:ln>
        </p:spPr>
      </p:pic>
      <p:sp>
        <p:nvSpPr>
          <p:cNvPr id="57" name="Google Shape;57;p13"/>
          <p:cNvSpPr txBox="1"/>
          <p:nvPr/>
        </p:nvSpPr>
        <p:spPr>
          <a:xfrm>
            <a:off x="828750" y="3548100"/>
            <a:ext cx="7486500" cy="159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Sergey Prokudin*</a:t>
            </a:r>
            <a:r>
              <a:rPr baseline="30000" lang="en-GB" sz="1800">
                <a:solidFill>
                  <a:schemeClr val="dk1"/>
                </a:solidFill>
                <a:latin typeface="Times New Roman"/>
                <a:ea typeface="Times New Roman"/>
                <a:cs typeface="Times New Roman"/>
                <a:sym typeface="Times New Roman"/>
              </a:rPr>
              <a:t>1</a:t>
            </a:r>
            <a:r>
              <a:rPr lang="en-GB" sz="1800">
                <a:solidFill>
                  <a:schemeClr val="dk1"/>
                </a:solidFill>
                <a:latin typeface="Times New Roman"/>
                <a:ea typeface="Times New Roman"/>
                <a:cs typeface="Times New Roman"/>
                <a:sym typeface="Times New Roman"/>
              </a:rPr>
              <a:t>, Christoph Lassner</a:t>
            </a:r>
            <a:r>
              <a:rPr baseline="30000" lang="en-GB" sz="1800">
                <a:solidFill>
                  <a:schemeClr val="dk1"/>
                </a:solidFill>
                <a:latin typeface="Times New Roman"/>
                <a:ea typeface="Times New Roman"/>
                <a:cs typeface="Times New Roman"/>
                <a:sym typeface="Times New Roman"/>
              </a:rPr>
              <a:t>+2</a:t>
            </a:r>
            <a:r>
              <a:rPr lang="en-GB" sz="1800">
                <a:solidFill>
                  <a:schemeClr val="dk1"/>
                </a:solidFill>
                <a:latin typeface="Times New Roman"/>
                <a:ea typeface="Times New Roman"/>
                <a:cs typeface="Times New Roman"/>
                <a:sym typeface="Times New Roman"/>
              </a:rPr>
              <a:t>, Javier Romero</a:t>
            </a:r>
            <a:r>
              <a:rPr baseline="30000" lang="en-GB" sz="1800">
                <a:solidFill>
                  <a:schemeClr val="dk1"/>
                </a:solidFill>
                <a:latin typeface="Times New Roman"/>
                <a:ea typeface="Times New Roman"/>
                <a:cs typeface="Times New Roman"/>
                <a:sym typeface="Times New Roman"/>
              </a:rPr>
              <a:t>+3</a:t>
            </a:r>
            <a:endParaRPr baseline="30000" sz="1800">
              <a:solidFill>
                <a:schemeClr val="dk1"/>
              </a:solidFill>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baseline="30000" lang="en-GB">
                <a:solidFill>
                  <a:schemeClr val="dk1"/>
                </a:solidFill>
                <a:latin typeface="Times New Roman"/>
                <a:ea typeface="Times New Roman"/>
                <a:cs typeface="Times New Roman"/>
                <a:sym typeface="Times New Roman"/>
              </a:rPr>
              <a:t>1</a:t>
            </a:r>
            <a:r>
              <a:rPr lang="en-GB">
                <a:solidFill>
                  <a:schemeClr val="dk1"/>
                </a:solidFill>
                <a:latin typeface="Times New Roman"/>
                <a:ea typeface="Times New Roman"/>
                <a:cs typeface="Times New Roman"/>
                <a:sym typeface="Times New Roman"/>
              </a:rPr>
              <a:t>Max Planck Institute For Intelligent Systems, Tübingen; </a:t>
            </a:r>
            <a:r>
              <a:rPr baseline="30000" lang="en-GB">
                <a:solidFill>
                  <a:schemeClr val="dk1"/>
                </a:solidFill>
                <a:latin typeface="Times New Roman"/>
                <a:ea typeface="Times New Roman"/>
                <a:cs typeface="Times New Roman"/>
                <a:sym typeface="Times New Roman"/>
              </a:rPr>
              <a:t>2 </a:t>
            </a:r>
            <a:r>
              <a:rPr lang="en-GB">
                <a:solidFill>
                  <a:schemeClr val="dk1"/>
                </a:solidFill>
                <a:latin typeface="Times New Roman"/>
                <a:ea typeface="Times New Roman"/>
                <a:cs typeface="Times New Roman"/>
                <a:sym typeface="Times New Roman"/>
              </a:rPr>
              <a:t>Amazon, Tübingen; </a:t>
            </a:r>
            <a:r>
              <a:rPr baseline="30000" lang="en-GB">
                <a:solidFill>
                  <a:schemeClr val="dk1"/>
                </a:solidFill>
                <a:latin typeface="Times New Roman"/>
                <a:ea typeface="Times New Roman"/>
                <a:cs typeface="Times New Roman"/>
                <a:sym typeface="Times New Roman"/>
              </a:rPr>
              <a:t>3</a:t>
            </a:r>
            <a:r>
              <a:rPr lang="en-GB">
                <a:solidFill>
                  <a:schemeClr val="dk1"/>
                </a:solidFill>
                <a:latin typeface="Times New Roman"/>
                <a:ea typeface="Times New Roman"/>
                <a:cs typeface="Times New Roman"/>
                <a:sym typeface="Times New Roman"/>
              </a:rPr>
              <a:t>Amazon, Barcelona</a:t>
            </a:r>
            <a:endParaRPr>
              <a:latin typeface="Times New Roman"/>
              <a:ea typeface="Times New Roman"/>
              <a:cs typeface="Times New Roman"/>
              <a:sym typeface="Times New Roman"/>
            </a:endParaRPr>
          </a:p>
        </p:txBody>
      </p:sp>
      <p:sp>
        <p:nvSpPr>
          <p:cNvPr id="58" name="Google Shape;58;p13"/>
          <p:cNvSpPr txBox="1"/>
          <p:nvPr/>
        </p:nvSpPr>
        <p:spPr>
          <a:xfrm>
            <a:off x="211125" y="4518675"/>
            <a:ext cx="3836100" cy="4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  work done during internship at Amazon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 equal contribution</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Learning with BPS: ModelNet40 Classification</a:t>
            </a:r>
            <a:endParaRPr>
              <a:latin typeface="Times New Roman"/>
              <a:ea typeface="Times New Roman"/>
              <a:cs typeface="Times New Roman"/>
              <a:sym typeface="Times New Roman"/>
            </a:endParaRPr>
          </a:p>
        </p:txBody>
      </p:sp>
      <p:sp>
        <p:nvSpPr>
          <p:cNvPr id="145" name="Google Shape;145;p22"/>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Comparison to state-of-the-art</a:t>
            </a:r>
            <a:r>
              <a:rPr lang="en-GB" sz="1600">
                <a:solidFill>
                  <a:schemeClr val="dk1"/>
                </a:solidFill>
                <a:latin typeface="Times New Roman"/>
                <a:ea typeface="Times New Roman"/>
                <a:cs typeface="Times New Roman"/>
                <a:sym typeface="Times New Roman"/>
              </a:rPr>
              <a:t>.</a:t>
            </a:r>
            <a:r>
              <a:rPr lang="en-GB" sz="1600">
                <a:solidFill>
                  <a:schemeClr val="dk1"/>
                </a:solidFill>
                <a:latin typeface="Times New Roman"/>
                <a:ea typeface="Times New Roman"/>
                <a:cs typeface="Times New Roman"/>
                <a:sym typeface="Times New Roman"/>
              </a:rPr>
              <a:t> BPS allows to construct </a:t>
            </a:r>
            <a:r>
              <a:rPr b="1" lang="en-GB" sz="1600">
                <a:solidFill>
                  <a:schemeClr val="dk1"/>
                </a:solidFill>
                <a:latin typeface="Times New Roman"/>
                <a:ea typeface="Times New Roman"/>
                <a:cs typeface="Times New Roman"/>
                <a:sym typeface="Times New Roman"/>
              </a:rPr>
              <a:t>computationally</a:t>
            </a:r>
            <a:r>
              <a:rPr lang="en-GB" sz="1600">
                <a:solidFill>
                  <a:schemeClr val="dk1"/>
                </a:solidFill>
                <a:latin typeface="Times New Roman"/>
                <a:ea typeface="Times New Roman"/>
                <a:cs typeface="Times New Roman"/>
                <a:sym typeface="Times New Roman"/>
              </a:rPr>
              <a:t> </a:t>
            </a:r>
            <a:r>
              <a:rPr b="1" lang="en-GB" sz="1600">
                <a:solidFill>
                  <a:schemeClr val="dk1"/>
                </a:solidFill>
                <a:latin typeface="Times New Roman"/>
                <a:ea typeface="Times New Roman"/>
                <a:cs typeface="Times New Roman"/>
                <a:sym typeface="Times New Roman"/>
              </a:rPr>
              <a:t>more efficient and simpler architectures</a:t>
            </a:r>
            <a:r>
              <a:rPr lang="en-GB"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46" name="Google Shape;146;p22"/>
          <p:cNvSpPr txBox="1"/>
          <p:nvPr>
            <p:ph idx="1" type="body"/>
          </p:nvPr>
        </p:nvSpPr>
        <p:spPr>
          <a:xfrm>
            <a:off x="392975" y="1919325"/>
            <a:ext cx="4094700" cy="24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latin typeface="Times New Roman"/>
                <a:ea typeface="Times New Roman"/>
                <a:cs typeface="Times New Roman"/>
                <a:sym typeface="Times New Roman"/>
              </a:rPr>
              <a:t>1. </a:t>
            </a:r>
            <a:r>
              <a:rPr b="1" lang="en-GB" sz="1400">
                <a:solidFill>
                  <a:schemeClr val="dk1"/>
                </a:solidFill>
                <a:latin typeface="Times New Roman"/>
                <a:ea typeface="Times New Roman"/>
                <a:cs typeface="Times New Roman"/>
                <a:sym typeface="Times New Roman"/>
              </a:rPr>
              <a:t>PointNet-like accuracy in 10 minutes of training with no GPU</a:t>
            </a:r>
            <a:r>
              <a:rPr lang="en-GB" sz="1400">
                <a:solidFill>
                  <a:schemeClr val="dk1"/>
                </a:solidFill>
                <a:latin typeface="Times New Roman"/>
                <a:ea typeface="Times New Roman"/>
                <a:cs typeface="Times New Roman"/>
                <a:sym typeface="Times New Roman"/>
              </a:rPr>
              <a:t>: simple multi-layer perceptron trained on BPS features as input can reach PointNet performance with 3 orders of magnitude less floating point operations.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chemeClr val="dk1"/>
                </a:solidFill>
                <a:latin typeface="Times New Roman"/>
                <a:ea typeface="Times New Roman"/>
                <a:cs typeface="Times New Roman"/>
                <a:sym typeface="Times New Roman"/>
              </a:rPr>
              <a:t>2. </a:t>
            </a:r>
            <a:r>
              <a:rPr b="1" lang="en-GB" sz="1400">
                <a:solidFill>
                  <a:schemeClr val="dk1"/>
                </a:solidFill>
                <a:latin typeface="Times New Roman"/>
                <a:ea typeface="Times New Roman"/>
                <a:cs typeface="Times New Roman"/>
                <a:sym typeface="Times New Roman"/>
              </a:rPr>
              <a:t>Better 3D-convolutional networks</a:t>
            </a:r>
            <a:r>
              <a:rPr lang="en-GB" sz="1400">
                <a:solidFill>
                  <a:schemeClr val="dk1"/>
                </a:solidFill>
                <a:latin typeface="Times New Roman"/>
                <a:ea typeface="Times New Roman"/>
                <a:cs typeface="Times New Roman"/>
                <a:sym typeface="Times New Roman"/>
              </a:rPr>
              <a:t>: reaching PointNet++ performance with Conv3D-network on a BPS grid (still an order of magnitude less FLOPs).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chemeClr val="dk1"/>
                </a:solidFill>
                <a:latin typeface="Times New Roman"/>
                <a:ea typeface="Times New Roman"/>
                <a:cs typeface="Times New Roman"/>
                <a:sym typeface="Times New Roman"/>
              </a:rPr>
              <a:t>Crude averaging of the models gives further improvements.</a:t>
            </a:r>
            <a:endParaRPr sz="1400">
              <a:solidFill>
                <a:schemeClr val="dk1"/>
              </a:solidFill>
              <a:latin typeface="Times New Roman"/>
              <a:ea typeface="Times New Roman"/>
              <a:cs typeface="Times New Roman"/>
              <a:sym typeface="Times New Roman"/>
            </a:endParaRPr>
          </a:p>
        </p:txBody>
      </p:sp>
      <p:pic>
        <p:nvPicPr>
          <p:cNvPr id="147" name="Google Shape;147;p22"/>
          <p:cNvPicPr preferRelativeResize="0"/>
          <p:nvPr/>
        </p:nvPicPr>
        <p:blipFill>
          <a:blip r:embed="rId3">
            <a:alphaModFix/>
          </a:blip>
          <a:stretch>
            <a:fillRect/>
          </a:stretch>
        </p:blipFill>
        <p:spPr>
          <a:xfrm>
            <a:off x="4572000" y="1690925"/>
            <a:ext cx="4252149" cy="3248750"/>
          </a:xfrm>
          <a:prstGeom prst="rect">
            <a:avLst/>
          </a:prstGeom>
          <a:noFill/>
          <a:ln>
            <a:noFill/>
          </a:ln>
        </p:spPr>
      </p:pic>
      <p:cxnSp>
        <p:nvCxnSpPr>
          <p:cNvPr id="148" name="Google Shape;148;p22"/>
          <p:cNvCxnSpPr/>
          <p:nvPr/>
        </p:nvCxnSpPr>
        <p:spPr>
          <a:xfrm>
            <a:off x="4732375" y="4460000"/>
            <a:ext cx="3151800" cy="3000"/>
          </a:xfrm>
          <a:prstGeom prst="straightConnector1">
            <a:avLst/>
          </a:prstGeom>
          <a:noFill/>
          <a:ln cap="flat" cmpd="sng" w="9525">
            <a:solidFill>
              <a:srgbClr val="00FF00"/>
            </a:solidFill>
            <a:prstDash val="solid"/>
            <a:round/>
            <a:headEnd len="med" w="med" type="none"/>
            <a:tailEnd len="med" w="med" type="none"/>
          </a:ln>
        </p:spPr>
      </p:cxnSp>
      <p:cxnSp>
        <p:nvCxnSpPr>
          <p:cNvPr id="149" name="Google Shape;149;p22"/>
          <p:cNvCxnSpPr/>
          <p:nvPr/>
        </p:nvCxnSpPr>
        <p:spPr>
          <a:xfrm>
            <a:off x="4734750" y="4639825"/>
            <a:ext cx="3151800" cy="5700"/>
          </a:xfrm>
          <a:prstGeom prst="straightConnector1">
            <a:avLst/>
          </a:prstGeom>
          <a:noFill/>
          <a:ln cap="flat" cmpd="sng" w="9525">
            <a:solidFill>
              <a:srgbClr val="00FF00"/>
            </a:solidFill>
            <a:prstDash val="solid"/>
            <a:round/>
            <a:headEnd len="med" w="med" type="none"/>
            <a:tailEnd len="med" w="med" type="none"/>
          </a:ln>
        </p:spPr>
      </p:cxnSp>
      <p:cxnSp>
        <p:nvCxnSpPr>
          <p:cNvPr id="150" name="Google Shape;150;p22"/>
          <p:cNvCxnSpPr/>
          <p:nvPr/>
        </p:nvCxnSpPr>
        <p:spPr>
          <a:xfrm flipH="1" rot="10800000">
            <a:off x="4750650" y="3931650"/>
            <a:ext cx="3120000" cy="1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1770425" y="1446263"/>
            <a:ext cx="2008205" cy="3057586"/>
          </a:xfrm>
          <a:prstGeom prst="rect">
            <a:avLst/>
          </a:prstGeom>
          <a:noFill/>
          <a:ln>
            <a:noFill/>
          </a:ln>
        </p:spPr>
      </p:pic>
      <p:sp>
        <p:nvSpPr>
          <p:cNvPr id="156" name="Google Shape;15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Learning with BPS: Mesh Registration</a:t>
            </a:r>
            <a:endParaRPr>
              <a:latin typeface="Times New Roman"/>
              <a:ea typeface="Times New Roman"/>
              <a:cs typeface="Times New Roman"/>
              <a:sym typeface="Times New Roman"/>
            </a:endParaRPr>
          </a:p>
        </p:txBody>
      </p:sp>
      <p:sp>
        <p:nvSpPr>
          <p:cNvPr id="157" name="Google Shape;157;p23"/>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Task: </a:t>
            </a:r>
            <a:r>
              <a:rPr lang="en-GB" sz="1600">
                <a:solidFill>
                  <a:schemeClr val="dk1"/>
                </a:solidFill>
                <a:latin typeface="Times New Roman"/>
                <a:ea typeface="Times New Roman"/>
                <a:cs typeface="Times New Roman"/>
                <a:sym typeface="Times New Roman"/>
              </a:rPr>
              <a:t>given a point cloud, align 3D mesh on top of it.</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158" name="Google Shape;158;p23"/>
          <p:cNvPicPr preferRelativeResize="0"/>
          <p:nvPr/>
        </p:nvPicPr>
        <p:blipFill>
          <a:blip r:embed="rId4">
            <a:alphaModFix/>
          </a:blip>
          <a:stretch>
            <a:fillRect/>
          </a:stretch>
        </p:blipFill>
        <p:spPr>
          <a:xfrm>
            <a:off x="5383530" y="1446263"/>
            <a:ext cx="2180457" cy="3057589"/>
          </a:xfrm>
          <a:prstGeom prst="rect">
            <a:avLst/>
          </a:prstGeom>
          <a:noFill/>
          <a:ln>
            <a:noFill/>
          </a:ln>
        </p:spPr>
      </p:pic>
      <p:sp>
        <p:nvSpPr>
          <p:cNvPr id="159" name="Google Shape;159;p23"/>
          <p:cNvSpPr/>
          <p:nvPr/>
        </p:nvSpPr>
        <p:spPr>
          <a:xfrm>
            <a:off x="4270174" y="2707350"/>
            <a:ext cx="750000" cy="30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txBox="1"/>
          <p:nvPr>
            <p:ph idx="1" type="body"/>
          </p:nvPr>
        </p:nvSpPr>
        <p:spPr>
          <a:xfrm>
            <a:off x="311700" y="4447725"/>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chemeClr val="dk1"/>
                </a:solidFill>
                <a:latin typeface="Times New Roman"/>
                <a:ea typeface="Times New Roman"/>
                <a:cs typeface="Times New Roman"/>
                <a:sym typeface="Times New Roman"/>
              </a:rPr>
              <a:t>Per-scan optimization process that can take from several minutes to several hours. </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Learning with BPS: Mesh Registration</a:t>
            </a:r>
            <a:endParaRPr>
              <a:latin typeface="Times New Roman"/>
              <a:ea typeface="Times New Roman"/>
              <a:cs typeface="Times New Roman"/>
              <a:sym typeface="Times New Roman"/>
            </a:endParaRPr>
          </a:p>
        </p:txBody>
      </p:sp>
      <p:sp>
        <p:nvSpPr>
          <p:cNvPr id="166" name="Google Shape;166;p24"/>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Our approach: </a:t>
            </a:r>
            <a:r>
              <a:rPr lang="en-GB" sz="1600">
                <a:solidFill>
                  <a:schemeClr val="dk1"/>
                </a:solidFill>
                <a:latin typeface="Times New Roman"/>
                <a:ea typeface="Times New Roman"/>
                <a:cs typeface="Times New Roman"/>
                <a:sym typeface="Times New Roman"/>
              </a:rPr>
              <a:t>cast the problem as a regression task, predict vertex locations directly by processing the BPS encoding of the cloud:</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167" name="Google Shape;167;p24"/>
          <p:cNvPicPr preferRelativeResize="0"/>
          <p:nvPr/>
        </p:nvPicPr>
        <p:blipFill>
          <a:blip r:embed="rId3">
            <a:alphaModFix/>
          </a:blip>
          <a:stretch>
            <a:fillRect/>
          </a:stretch>
        </p:blipFill>
        <p:spPr>
          <a:xfrm>
            <a:off x="1268650" y="1817900"/>
            <a:ext cx="6798278" cy="2657923"/>
          </a:xfrm>
          <a:prstGeom prst="rect">
            <a:avLst/>
          </a:prstGeom>
          <a:noFill/>
          <a:ln>
            <a:noFill/>
          </a:ln>
        </p:spPr>
      </p:pic>
      <p:sp>
        <p:nvSpPr>
          <p:cNvPr id="168" name="Google Shape;168;p24"/>
          <p:cNvSpPr txBox="1"/>
          <p:nvPr>
            <p:ph idx="1" type="body"/>
          </p:nvPr>
        </p:nvSpPr>
        <p:spPr>
          <a:xfrm>
            <a:off x="389088" y="4443163"/>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chemeClr val="dk1"/>
                </a:solidFill>
                <a:latin typeface="Times New Roman"/>
                <a:ea typeface="Times New Roman"/>
                <a:cs typeface="Times New Roman"/>
                <a:sym typeface="Times New Roman"/>
              </a:rPr>
              <a:t>Inference takes less than 1ms.</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b="0" l="0" r="19691" t="0"/>
          <a:stretch/>
        </p:blipFill>
        <p:spPr>
          <a:xfrm>
            <a:off x="1475600" y="1708913"/>
            <a:ext cx="4422553" cy="2749326"/>
          </a:xfrm>
          <a:prstGeom prst="rect">
            <a:avLst/>
          </a:prstGeom>
          <a:noFill/>
          <a:ln>
            <a:noFill/>
          </a:ln>
        </p:spPr>
      </p:pic>
      <p:sp>
        <p:nvSpPr>
          <p:cNvPr id="174" name="Google Shape;17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Learning with BPS: Mesh Registration</a:t>
            </a:r>
            <a:endParaRPr>
              <a:latin typeface="Times New Roman"/>
              <a:ea typeface="Times New Roman"/>
              <a:cs typeface="Times New Roman"/>
              <a:sym typeface="Times New Roman"/>
            </a:endParaRPr>
          </a:p>
        </p:txBody>
      </p:sp>
      <p:sp>
        <p:nvSpPr>
          <p:cNvPr id="175" name="Google Shape;175;p25"/>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Training: </a:t>
            </a:r>
            <a:r>
              <a:rPr lang="en-GB" sz="1600">
                <a:solidFill>
                  <a:schemeClr val="dk1"/>
                </a:solidFill>
                <a:latin typeface="Times New Roman"/>
                <a:ea typeface="Times New Roman"/>
                <a:cs typeface="Times New Roman"/>
                <a:sym typeface="Times New Roman"/>
              </a:rPr>
              <a:t>1M</a:t>
            </a:r>
            <a:r>
              <a:rPr b="1" lang="en-GB" sz="1600">
                <a:solidFill>
                  <a:schemeClr val="dk1"/>
                </a:solidFill>
                <a:latin typeface="Times New Roman"/>
                <a:ea typeface="Times New Roman"/>
                <a:cs typeface="Times New Roman"/>
                <a:sym typeface="Times New Roman"/>
              </a:rPr>
              <a:t> </a:t>
            </a:r>
            <a:r>
              <a:rPr lang="en-GB" sz="1600">
                <a:solidFill>
                  <a:schemeClr val="dk1"/>
                </a:solidFill>
                <a:latin typeface="Times New Roman"/>
                <a:ea typeface="Times New Roman"/>
                <a:cs typeface="Times New Roman"/>
                <a:sym typeface="Times New Roman"/>
              </a:rPr>
              <a:t>synthetic point clouds obtained from a posed deformable body model (SMPL).</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Test</a:t>
            </a:r>
            <a:r>
              <a:rPr lang="en-GB" sz="1600">
                <a:solidFill>
                  <a:schemeClr val="dk1"/>
                </a:solidFill>
                <a:latin typeface="Times New Roman"/>
                <a:ea typeface="Times New Roman"/>
                <a:cs typeface="Times New Roman"/>
                <a:sym typeface="Times New Roman"/>
              </a:rPr>
              <a:t>: real scans (FAUST dataset).</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6" name="Google Shape;176;p25"/>
          <p:cNvSpPr txBox="1"/>
          <p:nvPr>
            <p:ph idx="1" type="body"/>
          </p:nvPr>
        </p:nvSpPr>
        <p:spPr>
          <a:xfrm>
            <a:off x="377775" y="4409995"/>
            <a:ext cx="8520600" cy="3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Quantitative results</a:t>
            </a:r>
            <a:r>
              <a:rPr lang="en-GB" sz="1600">
                <a:solidFill>
                  <a:schemeClr val="dk1"/>
                </a:solidFill>
                <a:latin typeface="Times New Roman"/>
                <a:ea typeface="Times New Roman"/>
                <a:cs typeface="Times New Roman"/>
                <a:sym typeface="Times New Roman"/>
              </a:rPr>
              <a:t>: our method is comparable to state-of-the-art methods, while allowing real-time mesh registration. </a:t>
            </a:r>
            <a:endParaRPr sz="1600">
              <a:solidFill>
                <a:schemeClr val="dk1"/>
              </a:solidFill>
              <a:latin typeface="Times New Roman"/>
              <a:ea typeface="Times New Roman"/>
              <a:cs typeface="Times New Roman"/>
              <a:sym typeface="Times New Roman"/>
            </a:endParaRPr>
          </a:p>
        </p:txBody>
      </p:sp>
      <p:pic>
        <p:nvPicPr>
          <p:cNvPr id="177" name="Google Shape;177;p25"/>
          <p:cNvPicPr preferRelativeResize="0"/>
          <p:nvPr/>
        </p:nvPicPr>
        <p:blipFill>
          <a:blip r:embed="rId4">
            <a:alphaModFix/>
          </a:blip>
          <a:stretch>
            <a:fillRect/>
          </a:stretch>
        </p:blipFill>
        <p:spPr>
          <a:xfrm>
            <a:off x="5840100" y="2377215"/>
            <a:ext cx="3176201" cy="1254761"/>
          </a:xfrm>
          <a:prstGeom prst="rect">
            <a:avLst/>
          </a:prstGeom>
          <a:noFill/>
          <a:ln>
            <a:noFill/>
          </a:ln>
        </p:spPr>
      </p:pic>
      <p:sp>
        <p:nvSpPr>
          <p:cNvPr id="178" name="Google Shape;178;p25"/>
          <p:cNvSpPr txBox="1"/>
          <p:nvPr>
            <p:ph idx="1" type="body"/>
          </p:nvPr>
        </p:nvSpPr>
        <p:spPr>
          <a:xfrm>
            <a:off x="377771" y="2316150"/>
            <a:ext cx="979200" cy="39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dk1"/>
                </a:solidFill>
                <a:latin typeface="Times New Roman"/>
                <a:ea typeface="Times New Roman"/>
                <a:cs typeface="Times New Roman"/>
                <a:sym typeface="Times New Roman"/>
              </a:rPr>
              <a:t>input</a:t>
            </a:r>
            <a:endParaRPr sz="1600">
              <a:solidFill>
                <a:schemeClr val="dk1"/>
              </a:solidFill>
              <a:latin typeface="Times New Roman"/>
              <a:ea typeface="Times New Roman"/>
              <a:cs typeface="Times New Roman"/>
              <a:sym typeface="Times New Roman"/>
            </a:endParaRPr>
          </a:p>
        </p:txBody>
      </p:sp>
      <p:sp>
        <p:nvSpPr>
          <p:cNvPr id="179" name="Google Shape;179;p25"/>
          <p:cNvSpPr txBox="1"/>
          <p:nvPr>
            <p:ph idx="1" type="body"/>
          </p:nvPr>
        </p:nvSpPr>
        <p:spPr>
          <a:xfrm>
            <a:off x="220600" y="3631975"/>
            <a:ext cx="1136400" cy="39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dk1"/>
                </a:solidFill>
                <a:latin typeface="Times New Roman"/>
                <a:ea typeface="Times New Roman"/>
                <a:cs typeface="Times New Roman"/>
                <a:sym typeface="Times New Roman"/>
              </a:rPr>
              <a:t>predictions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Results on dynamic real scans (DYNA dataset)</a:t>
            </a:r>
            <a:endParaRPr>
              <a:latin typeface="Times New Roman"/>
              <a:ea typeface="Times New Roman"/>
              <a:cs typeface="Times New Roman"/>
              <a:sym typeface="Times New Roman"/>
            </a:endParaRPr>
          </a:p>
        </p:txBody>
      </p:sp>
      <p:pic>
        <p:nvPicPr>
          <p:cNvPr descr="With an increased availability of 3D scanning technology, point clouds are moving into the focus of computer vision as a rich representation of everyday scenes. However, they are hard to handle for machine learning algorithms due to their unordered structure. One common approach is to apply occupancy grid mapping, which dramatically increases the amount of data stored and at the same time loses details through discretization. Recently, deep learning models were proposed to handle point clouds directly and achieve input permutation invariance. However, these architectures often use an increased number of parameters and are computationally inefficient. In this work we propose basis point sets (BPS) as a highly efficient and fully general way to process point clouds with machine learning algorithms. The basis point set representation is a residual representation that can be computed efficiently and can be used with standard neural network architectures and other machine learning algorithms. Using the proposed representation as the input to a simple fully connected network allows us to match the performance of PointNet on a shape classification task, while using three orders of magnitude less floating point operations. In a second experiment, we show how the proposed representation can be used for registering high resolution meshes to noisy 3D scans. Here, we present the first method for single-pass high-resolution mesh registration, avoiding time-consuming per-scan optimization and allowing real-time execution." id="185" name="Google Shape;185;p26" title="Efficient Learning on Point Clouds with Basis Point Sets">
            <a:hlinkClick r:id="rId3"/>
          </p:cNvPr>
          <p:cNvPicPr preferRelativeResize="0"/>
          <p:nvPr/>
        </p:nvPicPr>
        <p:blipFill>
          <a:blip r:embed="rId4">
            <a:alphaModFix/>
          </a:blip>
          <a:stretch>
            <a:fillRect/>
          </a:stretch>
        </p:blipFill>
        <p:spPr>
          <a:xfrm>
            <a:off x="2120863" y="1048250"/>
            <a:ext cx="4902275" cy="3676700"/>
          </a:xfrm>
          <a:prstGeom prst="rect">
            <a:avLst/>
          </a:prstGeom>
          <a:noFill/>
          <a:ln>
            <a:noFill/>
          </a:ln>
        </p:spPr>
      </p:pic>
      <p:sp>
        <p:nvSpPr>
          <p:cNvPr id="186" name="Google Shape;186;p26"/>
          <p:cNvSpPr txBox="1"/>
          <p:nvPr/>
        </p:nvSpPr>
        <p:spPr>
          <a:xfrm>
            <a:off x="355000" y="4755475"/>
            <a:ext cx="3855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u="sng">
                <a:solidFill>
                  <a:schemeClr val="hlink"/>
                </a:solidFill>
                <a:latin typeface="Times New Roman"/>
                <a:ea typeface="Times New Roman"/>
                <a:cs typeface="Times New Roman"/>
                <a:sym typeface="Times New Roman"/>
                <a:hlinkClick r:id="rId5"/>
              </a:rPr>
              <a:t>https://www.youtube.com/watch?v=kc9wRoI5JbY</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Summary</a:t>
            </a:r>
            <a:endParaRPr>
              <a:latin typeface="Times New Roman"/>
              <a:ea typeface="Times New Roman"/>
              <a:cs typeface="Times New Roman"/>
              <a:sym typeface="Times New Roman"/>
            </a:endParaRPr>
          </a:p>
        </p:txBody>
      </p:sp>
      <p:sp>
        <p:nvSpPr>
          <p:cNvPr id="192" name="Google Shape;19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conceptually simple and computationally efficient method  for  point cloud encoding;</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allows to use various machine learning techniques and network architectures out-of-the-box;</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code will be released soon, conversion to BPS takes few lines:</a:t>
            </a:r>
            <a:endParaRPr sz="1600">
              <a:latin typeface="Times New Roman"/>
              <a:ea typeface="Times New Roman"/>
              <a:cs typeface="Times New Roman"/>
              <a:sym typeface="Times New Roman"/>
            </a:endParaRPr>
          </a:p>
        </p:txBody>
      </p:sp>
      <p:pic>
        <p:nvPicPr>
          <p:cNvPr id="193" name="Google Shape;193;p27"/>
          <p:cNvPicPr preferRelativeResize="0"/>
          <p:nvPr/>
        </p:nvPicPr>
        <p:blipFill>
          <a:blip r:embed="rId3">
            <a:alphaModFix/>
          </a:blip>
          <a:stretch>
            <a:fillRect/>
          </a:stretch>
        </p:blipFill>
        <p:spPr>
          <a:xfrm>
            <a:off x="404125" y="2312999"/>
            <a:ext cx="8335753" cy="1593900"/>
          </a:xfrm>
          <a:prstGeom prst="rect">
            <a:avLst/>
          </a:prstGeom>
          <a:noFill/>
          <a:ln>
            <a:noFill/>
          </a:ln>
        </p:spPr>
      </p:pic>
      <p:sp>
        <p:nvSpPr>
          <p:cNvPr id="194" name="Google Shape;194;p27"/>
          <p:cNvSpPr txBox="1"/>
          <p:nvPr/>
        </p:nvSpPr>
        <p:spPr>
          <a:xfrm>
            <a:off x="404125" y="4177525"/>
            <a:ext cx="3786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chemeClr val="hlink"/>
                </a:solidFill>
                <a:latin typeface="Times New Roman"/>
                <a:ea typeface="Times New Roman"/>
                <a:cs typeface="Times New Roman"/>
                <a:sym typeface="Times New Roman"/>
                <a:hlinkClick r:id="rId4"/>
              </a:rPr>
              <a:t>https://github.com/sergeyprokudin/bps</a:t>
            </a:r>
            <a:endParaRPr sz="1600">
              <a:latin typeface="Times New Roman"/>
              <a:ea typeface="Times New Roman"/>
              <a:cs typeface="Times New Roman"/>
              <a:sym typeface="Times New Roman"/>
            </a:endParaRPr>
          </a:p>
        </p:txBody>
      </p:sp>
      <p:pic>
        <p:nvPicPr>
          <p:cNvPr id="195" name="Google Shape;195;p27"/>
          <p:cNvPicPr preferRelativeResize="0"/>
          <p:nvPr/>
        </p:nvPicPr>
        <p:blipFill>
          <a:blip r:embed="rId5">
            <a:alphaModFix/>
          </a:blip>
          <a:stretch>
            <a:fillRect/>
          </a:stretch>
        </p:blipFill>
        <p:spPr>
          <a:xfrm>
            <a:off x="7079175" y="3856360"/>
            <a:ext cx="962050" cy="90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7801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grpSp>
        <p:nvGrpSpPr>
          <p:cNvPr id="201" name="Google Shape;201;p28"/>
          <p:cNvGrpSpPr/>
          <p:nvPr/>
        </p:nvGrpSpPr>
        <p:grpSpPr>
          <a:xfrm>
            <a:off x="2931600" y="2192000"/>
            <a:ext cx="3405600" cy="2317325"/>
            <a:chOff x="3129400" y="2571750"/>
            <a:chExt cx="3405600" cy="2317325"/>
          </a:xfrm>
        </p:grpSpPr>
        <p:pic>
          <p:nvPicPr>
            <p:cNvPr id="202" name="Google Shape;202;p28"/>
            <p:cNvPicPr preferRelativeResize="0"/>
            <p:nvPr/>
          </p:nvPicPr>
          <p:blipFill>
            <a:blip r:embed="rId3">
              <a:alphaModFix/>
            </a:blip>
            <a:stretch>
              <a:fillRect/>
            </a:stretch>
          </p:blipFill>
          <p:spPr>
            <a:xfrm>
              <a:off x="4165450" y="2571750"/>
              <a:ext cx="1333500" cy="1609725"/>
            </a:xfrm>
            <a:prstGeom prst="rect">
              <a:avLst/>
            </a:prstGeom>
            <a:noFill/>
            <a:ln>
              <a:noFill/>
            </a:ln>
          </p:spPr>
        </p:pic>
        <p:sp>
          <p:nvSpPr>
            <p:cNvPr id="203" name="Google Shape;203;p28"/>
            <p:cNvSpPr txBox="1"/>
            <p:nvPr/>
          </p:nvSpPr>
          <p:spPr>
            <a:xfrm>
              <a:off x="3129400" y="4295675"/>
              <a:ext cx="3405600" cy="5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Times New Roman"/>
                  <a:ea typeface="Times New Roman"/>
                  <a:cs typeface="Times New Roman"/>
                  <a:sym typeface="Times New Roman"/>
                </a:rPr>
                <a:t>Christoph Lassner</a:t>
              </a:r>
              <a:endParaRPr sz="1800">
                <a:latin typeface="Times New Roman"/>
                <a:ea typeface="Times New Roman"/>
                <a:cs typeface="Times New Roman"/>
                <a:sym typeface="Times New Roman"/>
              </a:endParaRPr>
            </a:p>
            <a:p>
              <a:pPr indent="0" lvl="0" marL="0" rtl="0" algn="ctr">
                <a:spcBef>
                  <a:spcPts val="0"/>
                </a:spcBef>
                <a:spcAft>
                  <a:spcPts val="0"/>
                </a:spcAft>
                <a:buNone/>
              </a:pPr>
              <a:r>
                <a:rPr lang="en-GB" sz="1600">
                  <a:latin typeface="Times New Roman"/>
                  <a:ea typeface="Times New Roman"/>
                  <a:cs typeface="Times New Roman"/>
                  <a:sym typeface="Times New Roman"/>
                </a:rPr>
                <a:t>Amazon Tuebingen</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GB" sz="1600">
                  <a:latin typeface="Times New Roman"/>
                  <a:ea typeface="Times New Roman"/>
                  <a:cs typeface="Times New Roman"/>
                  <a:sym typeface="Times New Roman"/>
                </a:rPr>
                <a:t>(now @</a:t>
              </a:r>
              <a:r>
                <a:rPr lang="en-GB" sz="1600">
                  <a:solidFill>
                    <a:srgbClr val="222222"/>
                  </a:solidFill>
                  <a:highlight>
                    <a:srgbClr val="FFFFFF"/>
                  </a:highlight>
                  <a:latin typeface="Times New Roman"/>
                  <a:ea typeface="Times New Roman"/>
                  <a:cs typeface="Times New Roman"/>
                  <a:sym typeface="Times New Roman"/>
                </a:rPr>
                <a:t>Facebook Reality Labs)</a:t>
              </a:r>
              <a:endParaRPr sz="1600">
                <a:latin typeface="Times New Roman"/>
                <a:ea typeface="Times New Roman"/>
                <a:cs typeface="Times New Roman"/>
                <a:sym typeface="Times New Roman"/>
              </a:endParaRPr>
            </a:p>
          </p:txBody>
        </p:sp>
      </p:grpSp>
      <p:grpSp>
        <p:nvGrpSpPr>
          <p:cNvPr id="204" name="Google Shape;204;p28"/>
          <p:cNvGrpSpPr/>
          <p:nvPr/>
        </p:nvGrpSpPr>
        <p:grpSpPr>
          <a:xfrm>
            <a:off x="96588" y="2191988"/>
            <a:ext cx="3405600" cy="2369238"/>
            <a:chOff x="237888" y="2519838"/>
            <a:chExt cx="3405600" cy="2369238"/>
          </a:xfrm>
        </p:grpSpPr>
        <p:pic>
          <p:nvPicPr>
            <p:cNvPr id="205" name="Google Shape;205;p28"/>
            <p:cNvPicPr preferRelativeResize="0"/>
            <p:nvPr/>
          </p:nvPicPr>
          <p:blipFill>
            <a:blip r:embed="rId4">
              <a:alphaModFix/>
            </a:blip>
            <a:stretch>
              <a:fillRect/>
            </a:stretch>
          </p:blipFill>
          <p:spPr>
            <a:xfrm>
              <a:off x="1238950" y="2519838"/>
              <a:ext cx="1403468" cy="1609725"/>
            </a:xfrm>
            <a:prstGeom prst="rect">
              <a:avLst/>
            </a:prstGeom>
            <a:noFill/>
            <a:ln>
              <a:noFill/>
            </a:ln>
          </p:spPr>
        </p:pic>
        <p:sp>
          <p:nvSpPr>
            <p:cNvPr id="206" name="Google Shape;206;p28"/>
            <p:cNvSpPr txBox="1"/>
            <p:nvPr/>
          </p:nvSpPr>
          <p:spPr>
            <a:xfrm>
              <a:off x="237888" y="4295675"/>
              <a:ext cx="3405600" cy="5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Times New Roman"/>
                  <a:ea typeface="Times New Roman"/>
                  <a:cs typeface="Times New Roman"/>
                  <a:sym typeface="Times New Roman"/>
                </a:rPr>
                <a:t>Sergey Prokudin</a:t>
              </a:r>
              <a:endParaRPr sz="1800">
                <a:latin typeface="Times New Roman"/>
                <a:ea typeface="Times New Roman"/>
                <a:cs typeface="Times New Roman"/>
                <a:sym typeface="Times New Roman"/>
              </a:endParaRPr>
            </a:p>
            <a:p>
              <a:pPr indent="0" lvl="0" marL="0" rtl="0" algn="ctr">
                <a:spcBef>
                  <a:spcPts val="0"/>
                </a:spcBef>
                <a:spcAft>
                  <a:spcPts val="0"/>
                </a:spcAft>
                <a:buNone/>
              </a:pPr>
              <a:r>
                <a:rPr lang="en-GB" sz="1600">
                  <a:latin typeface="Times New Roman"/>
                  <a:ea typeface="Times New Roman"/>
                  <a:cs typeface="Times New Roman"/>
                  <a:sym typeface="Times New Roman"/>
                </a:rPr>
                <a:t>Max Planck Institute </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GB" sz="1600">
                  <a:latin typeface="Times New Roman"/>
                  <a:ea typeface="Times New Roman"/>
                  <a:cs typeface="Times New Roman"/>
                  <a:sym typeface="Times New Roman"/>
                </a:rPr>
                <a:t>for </a:t>
              </a:r>
              <a:r>
                <a:rPr lang="en-GB" sz="1600">
                  <a:solidFill>
                    <a:srgbClr val="222222"/>
                  </a:solidFill>
                  <a:highlight>
                    <a:srgbClr val="FFFFFF"/>
                  </a:highlight>
                  <a:latin typeface="Times New Roman"/>
                  <a:ea typeface="Times New Roman"/>
                  <a:cs typeface="Times New Roman"/>
                  <a:sym typeface="Times New Roman"/>
                </a:rPr>
                <a:t>Intelligent Systems</a:t>
              </a:r>
              <a:endParaRPr sz="1600">
                <a:latin typeface="Times New Roman"/>
                <a:ea typeface="Times New Roman"/>
                <a:cs typeface="Times New Roman"/>
                <a:sym typeface="Times New Roman"/>
              </a:endParaRPr>
            </a:p>
          </p:txBody>
        </p:sp>
      </p:grpSp>
      <p:grpSp>
        <p:nvGrpSpPr>
          <p:cNvPr id="207" name="Google Shape;207;p28"/>
          <p:cNvGrpSpPr/>
          <p:nvPr/>
        </p:nvGrpSpPr>
        <p:grpSpPr>
          <a:xfrm>
            <a:off x="5738400" y="2192000"/>
            <a:ext cx="3405600" cy="2317325"/>
            <a:chOff x="5811200" y="2192000"/>
            <a:chExt cx="3405600" cy="2317325"/>
          </a:xfrm>
        </p:grpSpPr>
        <p:sp>
          <p:nvSpPr>
            <p:cNvPr id="208" name="Google Shape;208;p28"/>
            <p:cNvSpPr txBox="1"/>
            <p:nvPr/>
          </p:nvSpPr>
          <p:spPr>
            <a:xfrm>
              <a:off x="5811200" y="3915925"/>
              <a:ext cx="3405600" cy="5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Times New Roman"/>
                  <a:ea typeface="Times New Roman"/>
                  <a:cs typeface="Times New Roman"/>
                  <a:sym typeface="Times New Roman"/>
                </a:rPr>
                <a:t>Javier Romero</a:t>
              </a:r>
              <a:endParaRPr sz="1800">
                <a:latin typeface="Times New Roman"/>
                <a:ea typeface="Times New Roman"/>
                <a:cs typeface="Times New Roman"/>
                <a:sym typeface="Times New Roman"/>
              </a:endParaRPr>
            </a:p>
            <a:p>
              <a:pPr indent="0" lvl="0" marL="0" rtl="0" algn="ctr">
                <a:spcBef>
                  <a:spcPts val="0"/>
                </a:spcBef>
                <a:spcAft>
                  <a:spcPts val="0"/>
                </a:spcAft>
                <a:buNone/>
              </a:pPr>
              <a:r>
                <a:rPr lang="en-GB" sz="1600">
                  <a:latin typeface="Times New Roman"/>
                  <a:ea typeface="Times New Roman"/>
                  <a:cs typeface="Times New Roman"/>
                  <a:sym typeface="Times New Roman"/>
                </a:rPr>
                <a:t>Amazon Barcelona</a:t>
              </a:r>
              <a:endParaRPr sz="1600">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pic>
          <p:nvPicPr>
            <p:cNvPr id="209" name="Google Shape;209;p28"/>
            <p:cNvPicPr preferRelativeResize="0"/>
            <p:nvPr/>
          </p:nvPicPr>
          <p:blipFill>
            <a:blip r:embed="rId5">
              <a:alphaModFix/>
            </a:blip>
            <a:stretch>
              <a:fillRect/>
            </a:stretch>
          </p:blipFill>
          <p:spPr>
            <a:xfrm>
              <a:off x="6778474" y="2192000"/>
              <a:ext cx="1471050" cy="16232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Learning on Point Clouds</a:t>
            </a:r>
            <a:endParaRPr>
              <a:latin typeface="Times New Roman"/>
              <a:ea typeface="Times New Roman"/>
              <a:cs typeface="Times New Roman"/>
              <a:sym typeface="Times New Roman"/>
            </a:endParaRPr>
          </a:p>
        </p:txBody>
      </p:sp>
      <p:sp>
        <p:nvSpPr>
          <p:cNvPr id="64" name="Google Shape;64;p14"/>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en-GB" sz="1600">
                <a:solidFill>
                  <a:schemeClr val="dk1"/>
                </a:solidFill>
                <a:latin typeface="Times New Roman"/>
                <a:ea typeface="Times New Roman"/>
                <a:cs typeface="Times New Roman"/>
                <a:sym typeface="Times New Roman"/>
              </a:rPr>
              <a:t>Point clouds</a:t>
            </a:r>
            <a:r>
              <a:rPr lang="en-GB" sz="1600">
                <a:solidFill>
                  <a:schemeClr val="dk1"/>
                </a:solidFill>
                <a:latin typeface="Times New Roman"/>
                <a:ea typeface="Times New Roman"/>
                <a:cs typeface="Times New Roman"/>
                <a:sym typeface="Times New Roman"/>
              </a:rPr>
              <a:t>: a set of 3D points. Point cloud data is ubiquitous nowadays, with sources including photogrammetry software, LIDARs and RGB-d cameras: </a:t>
            </a:r>
            <a:endParaRPr sz="1600">
              <a:latin typeface="Times New Roman"/>
              <a:ea typeface="Times New Roman"/>
              <a:cs typeface="Times New Roman"/>
              <a:sym typeface="Times New Roman"/>
            </a:endParaRPr>
          </a:p>
        </p:txBody>
      </p:sp>
      <p:pic>
        <p:nvPicPr>
          <p:cNvPr id="65" name="Google Shape;65;p14"/>
          <p:cNvPicPr preferRelativeResize="0"/>
          <p:nvPr/>
        </p:nvPicPr>
        <p:blipFill>
          <a:blip r:embed="rId3">
            <a:alphaModFix/>
          </a:blip>
          <a:stretch>
            <a:fillRect/>
          </a:stretch>
        </p:blipFill>
        <p:spPr>
          <a:xfrm>
            <a:off x="1017575" y="1812262"/>
            <a:ext cx="1162000" cy="2351350"/>
          </a:xfrm>
          <a:prstGeom prst="rect">
            <a:avLst/>
          </a:prstGeom>
          <a:noFill/>
          <a:ln>
            <a:noFill/>
          </a:ln>
        </p:spPr>
      </p:pic>
      <p:pic>
        <p:nvPicPr>
          <p:cNvPr id="66" name="Google Shape;66;p14"/>
          <p:cNvPicPr preferRelativeResize="0"/>
          <p:nvPr/>
        </p:nvPicPr>
        <p:blipFill>
          <a:blip r:embed="rId4">
            <a:alphaModFix/>
          </a:blip>
          <a:stretch>
            <a:fillRect/>
          </a:stretch>
        </p:blipFill>
        <p:spPr>
          <a:xfrm>
            <a:off x="2684287" y="2158926"/>
            <a:ext cx="2680525" cy="1478500"/>
          </a:xfrm>
          <a:prstGeom prst="rect">
            <a:avLst/>
          </a:prstGeom>
          <a:noFill/>
          <a:ln>
            <a:noFill/>
          </a:ln>
        </p:spPr>
      </p:pic>
      <p:pic>
        <p:nvPicPr>
          <p:cNvPr id="67" name="Google Shape;67;p14"/>
          <p:cNvPicPr preferRelativeResize="0"/>
          <p:nvPr/>
        </p:nvPicPr>
        <p:blipFill>
          <a:blip r:embed="rId5">
            <a:alphaModFix/>
          </a:blip>
          <a:stretch>
            <a:fillRect/>
          </a:stretch>
        </p:blipFill>
        <p:spPr>
          <a:xfrm>
            <a:off x="5968549" y="1979429"/>
            <a:ext cx="2716974" cy="1657983"/>
          </a:xfrm>
          <a:prstGeom prst="rect">
            <a:avLst/>
          </a:prstGeom>
          <a:noFill/>
          <a:ln>
            <a:noFill/>
          </a:ln>
        </p:spPr>
      </p:pic>
      <p:sp>
        <p:nvSpPr>
          <p:cNvPr id="68" name="Google Shape;68;p14"/>
          <p:cNvSpPr txBox="1"/>
          <p:nvPr>
            <p:ph idx="1" type="body"/>
          </p:nvPr>
        </p:nvSpPr>
        <p:spPr>
          <a:xfrm>
            <a:off x="311700" y="4194750"/>
            <a:ext cx="8520600" cy="625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Problem</a:t>
            </a:r>
            <a:r>
              <a:rPr lang="en-GB" sz="1600">
                <a:solidFill>
                  <a:schemeClr val="dk1"/>
                </a:solidFill>
                <a:latin typeface="Times New Roman"/>
                <a:ea typeface="Times New Roman"/>
                <a:cs typeface="Times New Roman"/>
                <a:sym typeface="Times New Roman"/>
              </a:rPr>
              <a:t>: </a:t>
            </a:r>
            <a:r>
              <a:rPr lang="en-GB" sz="1600">
                <a:solidFill>
                  <a:schemeClr val="dk1"/>
                </a:solidFill>
                <a:highlight>
                  <a:schemeClr val="lt1"/>
                </a:highlight>
                <a:latin typeface="Times New Roman"/>
                <a:ea typeface="Times New Roman"/>
                <a:cs typeface="Times New Roman"/>
                <a:sym typeface="Times New Roman"/>
              </a:rPr>
              <a:t>learning algorithms typically expect a vector of fixed length, with every position describing a particular feature. Point clouds have a varying length and lack any semantic ordering.</a:t>
            </a:r>
            <a:endParaRPr sz="16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Existing solutions</a:t>
            </a:r>
            <a:endParaRPr>
              <a:latin typeface="Times New Roman"/>
              <a:ea typeface="Times New Roman"/>
              <a:cs typeface="Times New Roman"/>
              <a:sym typeface="Times New Roman"/>
            </a:endParaRPr>
          </a:p>
        </p:txBody>
      </p:sp>
      <p:sp>
        <p:nvSpPr>
          <p:cNvPr id="74" name="Google Shape;74;p15"/>
          <p:cNvSpPr txBox="1"/>
          <p:nvPr>
            <p:ph idx="1" type="body"/>
          </p:nvPr>
        </p:nvSpPr>
        <p:spPr>
          <a:xfrm>
            <a:off x="311700" y="1155925"/>
            <a:ext cx="6195300" cy="625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Working with point clouds directly</a:t>
            </a:r>
            <a:r>
              <a:rPr lang="en-GB" sz="1600">
                <a:solidFill>
                  <a:schemeClr val="dk1"/>
                </a:solidFill>
                <a:latin typeface="Times New Roman"/>
                <a:ea typeface="Times New Roman"/>
                <a:cs typeface="Times New Roman"/>
                <a:sym typeface="Times New Roman"/>
              </a:rPr>
              <a:t>: special architectures (PointNet, DeepSets) are needed to handle variable length and order invariance, leading to an increased computational complexity;</a:t>
            </a:r>
            <a:endParaRPr sz="16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75" name="Google Shape;75;p15"/>
          <p:cNvSpPr txBox="1"/>
          <p:nvPr>
            <p:ph idx="1" type="body"/>
          </p:nvPr>
        </p:nvSpPr>
        <p:spPr>
          <a:xfrm>
            <a:off x="311700" y="4194750"/>
            <a:ext cx="8520600" cy="625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Research question</a:t>
            </a:r>
            <a:r>
              <a:rPr lang="en-GB" sz="1600">
                <a:solidFill>
                  <a:schemeClr val="dk1"/>
                </a:solidFill>
                <a:latin typeface="Times New Roman"/>
                <a:ea typeface="Times New Roman"/>
                <a:cs typeface="Times New Roman"/>
                <a:sym typeface="Times New Roman"/>
              </a:rPr>
              <a:t>: can we come up with a representation of point clouds that can be easily computed and efficiently used for learning?</a:t>
            </a:r>
            <a:endParaRPr sz="16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16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76" name="Google Shape;76;p15"/>
          <p:cNvPicPr preferRelativeResize="0"/>
          <p:nvPr/>
        </p:nvPicPr>
        <p:blipFill>
          <a:blip r:embed="rId3">
            <a:alphaModFix/>
          </a:blip>
          <a:stretch>
            <a:fillRect/>
          </a:stretch>
        </p:blipFill>
        <p:spPr>
          <a:xfrm>
            <a:off x="7221925" y="826825"/>
            <a:ext cx="1076425" cy="1060425"/>
          </a:xfrm>
          <a:prstGeom prst="rect">
            <a:avLst/>
          </a:prstGeom>
          <a:noFill/>
          <a:ln>
            <a:noFill/>
          </a:ln>
        </p:spPr>
      </p:pic>
      <p:sp>
        <p:nvSpPr>
          <p:cNvPr id="77" name="Google Shape;77;p15"/>
          <p:cNvSpPr txBox="1"/>
          <p:nvPr>
            <p:ph idx="1" type="body"/>
          </p:nvPr>
        </p:nvSpPr>
        <p:spPr>
          <a:xfrm>
            <a:off x="311700" y="2225275"/>
            <a:ext cx="6144600" cy="62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600">
                <a:solidFill>
                  <a:schemeClr val="dk1"/>
                </a:solidFill>
                <a:latin typeface="Times New Roman"/>
                <a:ea typeface="Times New Roman"/>
                <a:cs typeface="Times New Roman"/>
                <a:sym typeface="Times New Roman"/>
              </a:rPr>
              <a:t>Occupancy grid, TSDF</a:t>
            </a:r>
            <a:r>
              <a:rPr lang="en-GB" sz="1600">
                <a:solidFill>
                  <a:schemeClr val="dk1"/>
                </a:solidFill>
                <a:latin typeface="Times New Roman"/>
                <a:ea typeface="Times New Roman"/>
                <a:cs typeface="Times New Roman"/>
                <a:sym typeface="Times New Roman"/>
              </a:rPr>
              <a:t>: regularly leads to cubicle growth of parameters needed to represent a surface;</a:t>
            </a:r>
            <a:endParaRPr sz="1600">
              <a:solidFill>
                <a:schemeClr val="dk1"/>
              </a:solidFill>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78" name="Google Shape;78;p15"/>
          <p:cNvPicPr preferRelativeResize="0"/>
          <p:nvPr/>
        </p:nvPicPr>
        <p:blipFill rotWithShape="1">
          <a:blip r:embed="rId4">
            <a:alphaModFix/>
          </a:blip>
          <a:srcRect b="0" l="0" r="0" t="0"/>
          <a:stretch/>
        </p:blipFill>
        <p:spPr>
          <a:xfrm>
            <a:off x="7185650" y="2111287"/>
            <a:ext cx="1148975" cy="989925"/>
          </a:xfrm>
          <a:prstGeom prst="rect">
            <a:avLst/>
          </a:prstGeom>
          <a:noFill/>
          <a:ln>
            <a:noFill/>
          </a:ln>
        </p:spPr>
      </p:pic>
      <p:sp>
        <p:nvSpPr>
          <p:cNvPr id="79" name="Google Shape;79;p15"/>
          <p:cNvSpPr txBox="1"/>
          <p:nvPr>
            <p:ph idx="1" type="body"/>
          </p:nvPr>
        </p:nvSpPr>
        <p:spPr>
          <a:xfrm>
            <a:off x="311700" y="3210013"/>
            <a:ext cx="6144600" cy="62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600">
                <a:solidFill>
                  <a:schemeClr val="dk1"/>
                </a:solidFill>
                <a:latin typeface="Georgia"/>
                <a:ea typeface="Georgia"/>
                <a:cs typeface="Georgia"/>
                <a:sym typeface="Georgia"/>
              </a:rPr>
              <a:t>Mesh</a:t>
            </a:r>
            <a:r>
              <a:rPr lang="en-GB" sz="1600">
                <a:solidFill>
                  <a:schemeClr val="dk1"/>
                </a:solidFill>
                <a:latin typeface="Georgia"/>
                <a:ea typeface="Georgia"/>
                <a:cs typeface="Georgia"/>
                <a:sym typeface="Georgia"/>
              </a:rPr>
              <a:t>: registration is an ill-posed and computationally-intensive optimisation process.</a:t>
            </a:r>
            <a:endParaRPr sz="1600">
              <a:solidFill>
                <a:schemeClr val="dk1"/>
              </a:solidFill>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80" name="Google Shape;80;p15"/>
          <p:cNvPicPr preferRelativeResize="0"/>
          <p:nvPr/>
        </p:nvPicPr>
        <p:blipFill>
          <a:blip r:embed="rId5">
            <a:alphaModFix/>
          </a:blip>
          <a:stretch>
            <a:fillRect/>
          </a:stretch>
        </p:blipFill>
        <p:spPr>
          <a:xfrm>
            <a:off x="7221925" y="3153013"/>
            <a:ext cx="1076425" cy="98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Basis Point Set</a:t>
            </a:r>
            <a:endParaRPr>
              <a:latin typeface="Times New Roman"/>
              <a:ea typeface="Times New Roman"/>
              <a:cs typeface="Times New Roman"/>
              <a:sym typeface="Times New Roman"/>
            </a:endParaRPr>
          </a:p>
        </p:txBody>
      </p:sp>
      <p:sp>
        <p:nvSpPr>
          <p:cNvPr id="86" name="Google Shape;86;p16"/>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Simple idea</a:t>
            </a:r>
            <a:r>
              <a:rPr lang="en-GB" sz="1600">
                <a:solidFill>
                  <a:schemeClr val="dk1"/>
                </a:solidFill>
                <a:latin typeface="Times New Roman"/>
                <a:ea typeface="Times New Roman"/>
                <a:cs typeface="Times New Roman"/>
                <a:sym typeface="Times New Roman"/>
              </a:rPr>
              <a:t>: select </a:t>
            </a:r>
            <a:r>
              <a:rPr i="1" lang="en-GB" sz="1600">
                <a:solidFill>
                  <a:schemeClr val="dk1"/>
                </a:solidFill>
                <a:latin typeface="Times New Roman"/>
                <a:ea typeface="Times New Roman"/>
                <a:cs typeface="Times New Roman"/>
                <a:sym typeface="Times New Roman"/>
              </a:rPr>
              <a:t>k</a:t>
            </a:r>
            <a:r>
              <a:rPr lang="en-GB" sz="1600">
                <a:solidFill>
                  <a:schemeClr val="dk1"/>
                </a:solidFill>
                <a:latin typeface="Times New Roman"/>
                <a:ea typeface="Times New Roman"/>
                <a:cs typeface="Times New Roman"/>
                <a:sym typeface="Times New Roman"/>
              </a:rPr>
              <a:t> fixed points in space and compute vectors from  these </a:t>
            </a:r>
            <a:r>
              <a:rPr i="1" lang="en-GB" sz="1600">
                <a:solidFill>
                  <a:schemeClr val="dk1"/>
                </a:solidFill>
                <a:latin typeface="Times New Roman"/>
                <a:ea typeface="Times New Roman"/>
                <a:cs typeface="Times New Roman"/>
                <a:sym typeface="Times New Roman"/>
              </a:rPr>
              <a:t>basis</a:t>
            </a:r>
            <a:r>
              <a:rPr lang="en-GB" sz="1600">
                <a:solidFill>
                  <a:schemeClr val="dk1"/>
                </a:solidFill>
                <a:latin typeface="Times New Roman"/>
                <a:ea typeface="Times New Roman"/>
                <a:cs typeface="Times New Roman"/>
                <a:sym typeface="Times New Roman"/>
              </a:rPr>
              <a:t> points to the nearest points in the point cloud. Use these vectors (or simply their norms) as features:</a:t>
            </a:r>
            <a:endParaRPr sz="1600">
              <a:latin typeface="Times New Roman"/>
              <a:ea typeface="Times New Roman"/>
              <a:cs typeface="Times New Roman"/>
              <a:sym typeface="Times New Roman"/>
            </a:endParaRPr>
          </a:p>
        </p:txBody>
      </p:sp>
      <p:pic>
        <p:nvPicPr>
          <p:cNvPr id="87" name="Google Shape;87;p16"/>
          <p:cNvPicPr preferRelativeResize="0"/>
          <p:nvPr/>
        </p:nvPicPr>
        <p:blipFill>
          <a:blip r:embed="rId3">
            <a:alphaModFix/>
          </a:blip>
          <a:stretch>
            <a:fillRect/>
          </a:stretch>
        </p:blipFill>
        <p:spPr>
          <a:xfrm>
            <a:off x="311700" y="2389275"/>
            <a:ext cx="4843651" cy="518375"/>
          </a:xfrm>
          <a:prstGeom prst="rect">
            <a:avLst/>
          </a:prstGeom>
          <a:noFill/>
          <a:ln>
            <a:noFill/>
          </a:ln>
        </p:spPr>
      </p:pic>
      <p:sp>
        <p:nvSpPr>
          <p:cNvPr id="88" name="Google Shape;88;p16"/>
          <p:cNvSpPr txBox="1"/>
          <p:nvPr>
            <p:ph idx="1" type="body"/>
          </p:nvPr>
        </p:nvSpPr>
        <p:spPr>
          <a:xfrm>
            <a:off x="311700" y="3165375"/>
            <a:ext cx="4722000" cy="625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Important:</a:t>
            </a:r>
            <a:r>
              <a:rPr lang="en-GB" sz="1600">
                <a:solidFill>
                  <a:schemeClr val="dk1"/>
                </a:solidFill>
                <a:latin typeface="Times New Roman"/>
                <a:ea typeface="Times New Roman"/>
                <a:cs typeface="Times New Roman"/>
                <a:sym typeface="Times New Roman"/>
              </a:rPr>
              <a:t> these </a:t>
            </a:r>
            <a:r>
              <a:rPr i="1" lang="en-GB" sz="1600">
                <a:solidFill>
                  <a:schemeClr val="dk1"/>
                </a:solidFill>
                <a:latin typeface="Times New Roman"/>
                <a:ea typeface="Times New Roman"/>
                <a:cs typeface="Times New Roman"/>
                <a:sym typeface="Times New Roman"/>
              </a:rPr>
              <a:t>k </a:t>
            </a:r>
            <a:r>
              <a:rPr lang="en-GB" sz="1600">
                <a:solidFill>
                  <a:schemeClr val="dk1"/>
                </a:solidFill>
                <a:latin typeface="Times New Roman"/>
                <a:ea typeface="Times New Roman"/>
                <a:cs typeface="Times New Roman"/>
                <a:sym typeface="Times New Roman"/>
              </a:rPr>
              <a:t>points are the same for all the point clouds in the dataset, providing a fixed representation of every point cloud as a </a:t>
            </a:r>
            <a:r>
              <a:rPr b="1" lang="en-GB" sz="1600">
                <a:solidFill>
                  <a:schemeClr val="dk1"/>
                </a:solidFill>
                <a:latin typeface="Times New Roman"/>
                <a:ea typeface="Times New Roman"/>
                <a:cs typeface="Times New Roman"/>
                <a:sym typeface="Times New Roman"/>
              </a:rPr>
              <a:t>vector</a:t>
            </a:r>
            <a:r>
              <a:rPr lang="en-GB"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
        <p:nvSpPr>
          <p:cNvPr id="89" name="Google Shape;89;p16"/>
          <p:cNvSpPr txBox="1"/>
          <p:nvPr>
            <p:ph idx="1" type="body"/>
          </p:nvPr>
        </p:nvSpPr>
        <p:spPr>
          <a:xfrm>
            <a:off x="311700" y="4048300"/>
            <a:ext cx="4722000" cy="625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Other features: </a:t>
            </a:r>
            <a:r>
              <a:rPr lang="en-GB" sz="1600">
                <a:solidFill>
                  <a:schemeClr val="dk1"/>
                </a:solidFill>
                <a:latin typeface="Times New Roman"/>
                <a:ea typeface="Times New Roman"/>
                <a:cs typeface="Times New Roman"/>
                <a:sym typeface="Times New Roman"/>
              </a:rPr>
              <a:t>storing full directional information, RGB values of nearest points.</a:t>
            </a:r>
            <a:endParaRPr sz="1600">
              <a:solidFill>
                <a:schemeClr val="dk1"/>
              </a:solidFill>
              <a:latin typeface="Times New Roman"/>
              <a:ea typeface="Times New Roman"/>
              <a:cs typeface="Times New Roman"/>
              <a:sym typeface="Times New Roman"/>
            </a:endParaRPr>
          </a:p>
        </p:txBody>
      </p:sp>
      <p:pic>
        <p:nvPicPr>
          <p:cNvPr id="90" name="Google Shape;90;p16"/>
          <p:cNvPicPr preferRelativeResize="0"/>
          <p:nvPr/>
        </p:nvPicPr>
        <p:blipFill rotWithShape="1">
          <a:blip r:embed="rId4">
            <a:alphaModFix/>
          </a:blip>
          <a:srcRect b="0" l="0" r="10905" t="0"/>
          <a:stretch/>
        </p:blipFill>
        <p:spPr>
          <a:xfrm>
            <a:off x="4875025" y="1661325"/>
            <a:ext cx="4097624" cy="3093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BPS Selection Strategies</a:t>
            </a:r>
            <a:endParaRPr>
              <a:latin typeface="Times New Roman"/>
              <a:ea typeface="Times New Roman"/>
              <a:cs typeface="Times New Roman"/>
              <a:sym typeface="Times New Roman"/>
            </a:endParaRPr>
          </a:p>
        </p:txBody>
      </p:sp>
      <p:sp>
        <p:nvSpPr>
          <p:cNvPr id="96" name="Google Shape;96;p17"/>
          <p:cNvSpPr txBox="1"/>
          <p:nvPr>
            <p:ph idx="1" type="body"/>
          </p:nvPr>
        </p:nvSpPr>
        <p:spPr>
          <a:xfrm>
            <a:off x="311700" y="4116700"/>
            <a:ext cx="8520600" cy="452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1600">
                <a:solidFill>
                  <a:schemeClr val="dk1"/>
                </a:solidFill>
                <a:latin typeface="Times New Roman"/>
                <a:ea typeface="Times New Roman"/>
                <a:cs typeface="Times New Roman"/>
                <a:sym typeface="Times New Roman"/>
              </a:rPr>
              <a:t>Different selection strategies  allow applications of </a:t>
            </a:r>
            <a:r>
              <a:rPr b="1" i="1" lang="en-GB" sz="1600">
                <a:solidFill>
                  <a:schemeClr val="dk1"/>
                </a:solidFill>
                <a:latin typeface="Times New Roman"/>
                <a:ea typeface="Times New Roman"/>
                <a:cs typeface="Times New Roman"/>
                <a:sym typeface="Times New Roman"/>
              </a:rPr>
              <a:t>different types of convolutions</a:t>
            </a:r>
            <a:r>
              <a:rPr lang="en-GB"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1600"/>
              </a:spcAft>
              <a:buNone/>
            </a:pPr>
            <a:r>
              <a:t/>
            </a:r>
            <a:endParaRPr sz="1600">
              <a:latin typeface="Times New Roman"/>
              <a:ea typeface="Times New Roman"/>
              <a:cs typeface="Times New Roman"/>
              <a:sym typeface="Times New Roman"/>
            </a:endParaRPr>
          </a:p>
        </p:txBody>
      </p:sp>
      <p:pic>
        <p:nvPicPr>
          <p:cNvPr id="97" name="Google Shape;97;p17"/>
          <p:cNvPicPr preferRelativeResize="0"/>
          <p:nvPr/>
        </p:nvPicPr>
        <p:blipFill rotWithShape="1">
          <a:blip r:embed="rId3">
            <a:alphaModFix/>
          </a:blip>
          <a:srcRect b="50057" l="0" r="54362" t="0"/>
          <a:stretch/>
        </p:blipFill>
        <p:spPr>
          <a:xfrm>
            <a:off x="247525" y="1765113"/>
            <a:ext cx="2054326" cy="2184749"/>
          </a:xfrm>
          <a:prstGeom prst="rect">
            <a:avLst/>
          </a:prstGeom>
          <a:noFill/>
          <a:ln>
            <a:noFill/>
          </a:ln>
        </p:spPr>
      </p:pic>
      <p:pic>
        <p:nvPicPr>
          <p:cNvPr id="98" name="Google Shape;98;p17"/>
          <p:cNvPicPr preferRelativeResize="0"/>
          <p:nvPr/>
        </p:nvPicPr>
        <p:blipFill rotWithShape="1">
          <a:blip r:embed="rId3">
            <a:alphaModFix/>
          </a:blip>
          <a:srcRect b="3095" l="44100" r="6596" t="51038"/>
          <a:stretch/>
        </p:blipFill>
        <p:spPr>
          <a:xfrm>
            <a:off x="6714650" y="1865851"/>
            <a:ext cx="2193851" cy="1983251"/>
          </a:xfrm>
          <a:prstGeom prst="rect">
            <a:avLst/>
          </a:prstGeom>
          <a:noFill/>
          <a:ln>
            <a:noFill/>
          </a:ln>
        </p:spPr>
      </p:pic>
      <p:pic>
        <p:nvPicPr>
          <p:cNvPr id="99" name="Google Shape;99;p17"/>
          <p:cNvPicPr preferRelativeResize="0"/>
          <p:nvPr/>
        </p:nvPicPr>
        <p:blipFill rotWithShape="1">
          <a:blip r:embed="rId3">
            <a:alphaModFix/>
          </a:blip>
          <a:srcRect b="1537" l="785" r="55580" t="48691"/>
          <a:stretch/>
        </p:blipFill>
        <p:spPr>
          <a:xfrm>
            <a:off x="4502450" y="1765113"/>
            <a:ext cx="1970860" cy="2184749"/>
          </a:xfrm>
          <a:prstGeom prst="rect">
            <a:avLst/>
          </a:prstGeom>
          <a:noFill/>
          <a:ln>
            <a:noFill/>
          </a:ln>
        </p:spPr>
      </p:pic>
      <p:pic>
        <p:nvPicPr>
          <p:cNvPr id="100" name="Google Shape;100;p17"/>
          <p:cNvPicPr preferRelativeResize="0"/>
          <p:nvPr/>
        </p:nvPicPr>
        <p:blipFill rotWithShape="1">
          <a:blip r:embed="rId3">
            <a:alphaModFix/>
          </a:blip>
          <a:srcRect b="49410" l="46618" r="8885" t="0"/>
          <a:stretch/>
        </p:blipFill>
        <p:spPr>
          <a:xfrm>
            <a:off x="2390375" y="1714175"/>
            <a:ext cx="2023550" cy="2235676"/>
          </a:xfrm>
          <a:prstGeom prst="rect">
            <a:avLst/>
          </a:prstGeom>
          <a:noFill/>
          <a:ln>
            <a:noFill/>
          </a:ln>
        </p:spPr>
      </p:pic>
      <p:sp>
        <p:nvSpPr>
          <p:cNvPr id="101" name="Google Shape;101;p17"/>
          <p:cNvSpPr txBox="1"/>
          <p:nvPr>
            <p:ph idx="1" type="body"/>
          </p:nvPr>
        </p:nvSpPr>
        <p:spPr>
          <a:xfrm>
            <a:off x="371225" y="1313025"/>
            <a:ext cx="8520600" cy="45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chemeClr val="dk1"/>
                </a:solidFill>
                <a:latin typeface="Times New Roman"/>
                <a:ea typeface="Times New Roman"/>
                <a:cs typeface="Times New Roman"/>
                <a:sym typeface="Times New Roman"/>
              </a:rPr>
              <a:t>We can experiment with basis point arrangements:</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Encoding Analysis</a:t>
            </a:r>
            <a:endParaRPr>
              <a:latin typeface="Times New Roman"/>
              <a:ea typeface="Times New Roman"/>
              <a:cs typeface="Times New Roman"/>
              <a:sym typeface="Times New Roman"/>
            </a:endParaRPr>
          </a:p>
        </p:txBody>
      </p:sp>
      <p:sp>
        <p:nvSpPr>
          <p:cNvPr id="107" name="Google Shape;107;p18"/>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chemeClr val="dk1"/>
                </a:solidFill>
                <a:latin typeface="Times New Roman"/>
                <a:ea typeface="Times New Roman"/>
                <a:cs typeface="Times New Roman"/>
                <a:sym typeface="Times New Roman"/>
              </a:rPr>
              <a:t>Lossy point encoding</a:t>
            </a:r>
            <a:r>
              <a:rPr lang="en-GB" sz="1600">
                <a:solidFill>
                  <a:schemeClr val="dk1"/>
                </a:solidFill>
                <a:latin typeface="Times New Roman"/>
                <a:ea typeface="Times New Roman"/>
                <a:cs typeface="Times New Roman"/>
                <a:sym typeface="Times New Roman"/>
              </a:rPr>
              <a:t>: by storing full delta vectors to the nearest points we can reconstruct some subset of the original cloud: </a:t>
            </a:r>
            <a:endParaRPr b="1"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108" name="Google Shape;108;p18"/>
          <p:cNvPicPr preferRelativeResize="0"/>
          <p:nvPr/>
        </p:nvPicPr>
        <p:blipFill>
          <a:blip r:embed="rId3">
            <a:alphaModFix/>
          </a:blip>
          <a:stretch>
            <a:fillRect/>
          </a:stretch>
        </p:blipFill>
        <p:spPr>
          <a:xfrm>
            <a:off x="1881038" y="1285850"/>
            <a:ext cx="5381925" cy="3620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Encoding Analysis</a:t>
            </a:r>
            <a:endParaRPr>
              <a:latin typeface="Times New Roman"/>
              <a:ea typeface="Times New Roman"/>
              <a:cs typeface="Times New Roman"/>
              <a:sym typeface="Times New Roman"/>
            </a:endParaRPr>
          </a:p>
        </p:txBody>
      </p:sp>
      <p:pic>
        <p:nvPicPr>
          <p:cNvPr id="114" name="Google Shape;114;p19"/>
          <p:cNvPicPr preferRelativeResize="0"/>
          <p:nvPr/>
        </p:nvPicPr>
        <p:blipFill rotWithShape="1">
          <a:blip r:embed="rId3">
            <a:alphaModFix/>
          </a:blip>
          <a:srcRect b="50308" l="0" r="0" t="0"/>
          <a:stretch/>
        </p:blipFill>
        <p:spPr>
          <a:xfrm>
            <a:off x="311699" y="2571775"/>
            <a:ext cx="4073826" cy="1967624"/>
          </a:xfrm>
          <a:prstGeom prst="rect">
            <a:avLst/>
          </a:prstGeom>
          <a:noFill/>
          <a:ln>
            <a:noFill/>
          </a:ln>
        </p:spPr>
      </p:pic>
      <p:sp>
        <p:nvSpPr>
          <p:cNvPr id="115" name="Google Shape;115;p19"/>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chemeClr val="dk1"/>
                </a:solidFill>
                <a:latin typeface="Times New Roman"/>
                <a:ea typeface="Times New Roman"/>
                <a:cs typeface="Times New Roman"/>
                <a:sym typeface="Times New Roman"/>
              </a:rPr>
              <a:t>Question</a:t>
            </a:r>
            <a:r>
              <a:rPr lang="en-GB" sz="1600">
                <a:solidFill>
                  <a:schemeClr val="dk1"/>
                </a:solidFill>
                <a:latin typeface="Times New Roman"/>
                <a:ea typeface="Times New Roman"/>
                <a:cs typeface="Times New Roman"/>
                <a:sym typeface="Times New Roman"/>
              </a:rPr>
              <a:t>: independent of a certain point cloud and learning task at hand, how well does the encoding capture the details of an object? </a:t>
            </a:r>
            <a:endParaRPr sz="1600">
              <a:solidFill>
                <a:schemeClr val="dk1"/>
              </a:solidFill>
              <a:latin typeface="Times New Roman"/>
              <a:ea typeface="Times New Roman"/>
              <a:cs typeface="Times New Roman"/>
              <a:sym typeface="Times New Roman"/>
            </a:endParaRPr>
          </a:p>
        </p:txBody>
      </p:sp>
      <p:pic>
        <p:nvPicPr>
          <p:cNvPr id="116" name="Google Shape;116;p19"/>
          <p:cNvPicPr preferRelativeResize="0"/>
          <p:nvPr/>
        </p:nvPicPr>
        <p:blipFill rotWithShape="1">
          <a:blip r:embed="rId3">
            <a:alphaModFix/>
          </a:blip>
          <a:srcRect b="0" l="0" r="0" t="48992"/>
          <a:stretch/>
        </p:blipFill>
        <p:spPr>
          <a:xfrm>
            <a:off x="4572008" y="2632225"/>
            <a:ext cx="3968766" cy="1967624"/>
          </a:xfrm>
          <a:prstGeom prst="rect">
            <a:avLst/>
          </a:prstGeom>
          <a:noFill/>
          <a:ln>
            <a:noFill/>
          </a:ln>
        </p:spPr>
      </p:pic>
      <p:sp>
        <p:nvSpPr>
          <p:cNvPr id="117" name="Google Shape;117;p19"/>
          <p:cNvSpPr txBox="1"/>
          <p:nvPr>
            <p:ph idx="1" type="body"/>
          </p:nvPr>
        </p:nvSpPr>
        <p:spPr>
          <a:xfrm>
            <a:off x="311700" y="1863838"/>
            <a:ext cx="8520600" cy="62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chemeClr val="dk1"/>
                </a:solidFill>
                <a:latin typeface="Times New Roman"/>
                <a:ea typeface="Times New Roman"/>
                <a:cs typeface="Times New Roman"/>
                <a:sym typeface="Times New Roman"/>
              </a:rPr>
              <a:t>Experiment</a:t>
            </a:r>
            <a:r>
              <a:rPr lang="en-GB" sz="1600">
                <a:solidFill>
                  <a:schemeClr val="dk1"/>
                </a:solidFill>
                <a:latin typeface="Times New Roman"/>
                <a:ea typeface="Times New Roman"/>
                <a:cs typeface="Times New Roman"/>
                <a:sym typeface="Times New Roman"/>
              </a:rPr>
              <a:t>: encode 1000 objects from the Shapenet dataset with occupancy grids and BPS, with the same length </a:t>
            </a:r>
            <a:r>
              <a:rPr i="1" lang="en-GB" sz="1600">
                <a:solidFill>
                  <a:schemeClr val="dk1"/>
                </a:solidFill>
                <a:latin typeface="Times New Roman"/>
                <a:ea typeface="Times New Roman"/>
                <a:cs typeface="Times New Roman"/>
                <a:sym typeface="Times New Roman"/>
              </a:rPr>
              <a:t>N</a:t>
            </a:r>
            <a:r>
              <a:rPr lang="en-GB" sz="1600">
                <a:solidFill>
                  <a:schemeClr val="dk1"/>
                </a:solidFill>
                <a:latin typeface="Times New Roman"/>
                <a:ea typeface="Times New Roman"/>
                <a:cs typeface="Times New Roman"/>
                <a:sym typeface="Times New Roman"/>
              </a:rPr>
              <a:t> of a code.</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Encoding Analysis: </a:t>
            </a:r>
            <a:r>
              <a:rPr lang="en-GB">
                <a:latin typeface="Times New Roman"/>
                <a:ea typeface="Times New Roman"/>
                <a:cs typeface="Times New Roman"/>
                <a:sym typeface="Times New Roman"/>
              </a:rPr>
              <a:t>Quantitative</a:t>
            </a:r>
            <a:r>
              <a:rPr lang="en-GB">
                <a:latin typeface="Times New Roman"/>
                <a:ea typeface="Times New Roman"/>
                <a:cs typeface="Times New Roman"/>
                <a:sym typeface="Times New Roman"/>
              </a:rPr>
              <a:t> Comparison</a:t>
            </a:r>
            <a:endParaRPr>
              <a:latin typeface="Times New Roman"/>
              <a:ea typeface="Times New Roman"/>
              <a:cs typeface="Times New Roman"/>
              <a:sym typeface="Times New Roman"/>
            </a:endParaRPr>
          </a:p>
        </p:txBody>
      </p:sp>
      <p:pic>
        <p:nvPicPr>
          <p:cNvPr id="123" name="Google Shape;123;p20"/>
          <p:cNvPicPr preferRelativeResize="0"/>
          <p:nvPr/>
        </p:nvPicPr>
        <p:blipFill>
          <a:blip r:embed="rId3">
            <a:alphaModFix/>
          </a:blip>
          <a:stretch>
            <a:fillRect/>
          </a:stretch>
        </p:blipFill>
        <p:spPr>
          <a:xfrm>
            <a:off x="4482818" y="1605150"/>
            <a:ext cx="4564882" cy="3109325"/>
          </a:xfrm>
          <a:prstGeom prst="rect">
            <a:avLst/>
          </a:prstGeom>
          <a:noFill/>
          <a:ln>
            <a:noFill/>
          </a:ln>
        </p:spPr>
      </p:pic>
      <p:sp>
        <p:nvSpPr>
          <p:cNvPr id="124" name="Google Shape;124;p20"/>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chemeClr val="dk1"/>
                </a:solidFill>
                <a:latin typeface="Times New Roman"/>
                <a:ea typeface="Times New Roman"/>
                <a:cs typeface="Times New Roman"/>
                <a:sym typeface="Times New Roman"/>
              </a:rPr>
              <a:t>Compare the Chamfer distance between encoded points and full cloud:</a:t>
            </a:r>
            <a:endParaRPr sz="1600">
              <a:solidFill>
                <a:schemeClr val="dk1"/>
              </a:solidFill>
              <a:latin typeface="Times New Roman"/>
              <a:ea typeface="Times New Roman"/>
              <a:cs typeface="Times New Roman"/>
              <a:sym typeface="Times New Roman"/>
            </a:endParaRPr>
          </a:p>
        </p:txBody>
      </p:sp>
      <p:pic>
        <p:nvPicPr>
          <p:cNvPr id="125" name="Google Shape;125;p20"/>
          <p:cNvPicPr preferRelativeResize="0"/>
          <p:nvPr/>
        </p:nvPicPr>
        <p:blipFill>
          <a:blip r:embed="rId4">
            <a:alphaModFix/>
          </a:blip>
          <a:stretch>
            <a:fillRect/>
          </a:stretch>
        </p:blipFill>
        <p:spPr>
          <a:xfrm>
            <a:off x="633775" y="1955124"/>
            <a:ext cx="3311874" cy="1055025"/>
          </a:xfrm>
          <a:prstGeom prst="rect">
            <a:avLst/>
          </a:prstGeom>
          <a:noFill/>
          <a:ln>
            <a:noFill/>
          </a:ln>
        </p:spPr>
      </p:pic>
      <p:sp>
        <p:nvSpPr>
          <p:cNvPr id="126" name="Google Shape;126;p20"/>
          <p:cNvSpPr txBox="1"/>
          <p:nvPr>
            <p:ph idx="1" type="body"/>
          </p:nvPr>
        </p:nvSpPr>
        <p:spPr>
          <a:xfrm>
            <a:off x="386475" y="3363875"/>
            <a:ext cx="36609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chemeClr val="dk1"/>
                </a:solidFill>
                <a:latin typeface="Times New Roman"/>
                <a:ea typeface="Times New Roman"/>
                <a:cs typeface="Times New Roman"/>
                <a:sym typeface="Times New Roman"/>
              </a:rPr>
              <a:t>With the same length of encoding, BPS captures surface properties better than occupancy grids.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Learning with BPS: ModelNet40 Classification</a:t>
            </a:r>
            <a:endParaRPr>
              <a:latin typeface="Times New Roman"/>
              <a:ea typeface="Times New Roman"/>
              <a:cs typeface="Times New Roman"/>
              <a:sym typeface="Times New Roman"/>
            </a:endParaRPr>
          </a:p>
        </p:txBody>
      </p:sp>
      <p:sp>
        <p:nvSpPr>
          <p:cNvPr id="132" name="Google Shape;132;p21"/>
          <p:cNvSpPr txBox="1"/>
          <p:nvPr>
            <p:ph idx="1" type="body"/>
          </p:nvPr>
        </p:nvSpPr>
        <p:spPr>
          <a:xfrm>
            <a:off x="311700" y="1155913"/>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Task</a:t>
            </a:r>
            <a:r>
              <a:rPr lang="en-GB" sz="1600">
                <a:solidFill>
                  <a:schemeClr val="dk1"/>
                </a:solidFill>
                <a:latin typeface="Times New Roman"/>
                <a:ea typeface="Times New Roman"/>
                <a:cs typeface="Times New Roman"/>
                <a:sym typeface="Times New Roman"/>
              </a:rPr>
              <a:t>: given a point cloud, predict its </a:t>
            </a:r>
            <a:r>
              <a:rPr lang="en-GB" sz="1600">
                <a:solidFill>
                  <a:schemeClr val="dk1"/>
                </a:solidFill>
                <a:latin typeface="Times New Roman"/>
                <a:ea typeface="Times New Roman"/>
                <a:cs typeface="Times New Roman"/>
                <a:sym typeface="Times New Roman"/>
              </a:rPr>
              <a:t>category</a:t>
            </a:r>
            <a:r>
              <a:rPr lang="en-GB" sz="1600">
                <a:solidFill>
                  <a:schemeClr val="dk1"/>
                </a:solidFill>
                <a:latin typeface="Times New Roman"/>
                <a:ea typeface="Times New Roman"/>
                <a:cs typeface="Times New Roman"/>
                <a:sym typeface="Times New Roman"/>
              </a:rPr>
              <a:t> (40 classes in total).</a:t>
            </a:r>
            <a:endParaRPr sz="1600">
              <a:solidFill>
                <a:schemeClr val="dk1"/>
              </a:solidFill>
              <a:latin typeface="Times New Roman"/>
              <a:ea typeface="Times New Roman"/>
              <a:cs typeface="Times New Roman"/>
              <a:sym typeface="Times New Roman"/>
            </a:endParaRPr>
          </a:p>
        </p:txBody>
      </p:sp>
      <p:sp>
        <p:nvSpPr>
          <p:cNvPr id="133" name="Google Shape;133;p21"/>
          <p:cNvSpPr txBox="1"/>
          <p:nvPr>
            <p:ph idx="1" type="body"/>
          </p:nvPr>
        </p:nvSpPr>
        <p:spPr>
          <a:xfrm>
            <a:off x="311700" y="1650888"/>
            <a:ext cx="85206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dk1"/>
                </a:solidFill>
                <a:latin typeface="Times New Roman"/>
                <a:ea typeface="Times New Roman"/>
                <a:cs typeface="Times New Roman"/>
                <a:sym typeface="Times New Roman"/>
              </a:rPr>
              <a:t>Comparison to occupancy voxels</a:t>
            </a:r>
            <a:r>
              <a:rPr lang="en-GB" sz="1600">
                <a:solidFill>
                  <a:schemeClr val="dk1"/>
                </a:solidFill>
                <a:latin typeface="Times New Roman"/>
                <a:ea typeface="Times New Roman"/>
                <a:cs typeface="Times New Roman"/>
                <a:sym typeface="Times New Roman"/>
              </a:rPr>
              <a:t>: f</a:t>
            </a:r>
            <a:r>
              <a:rPr lang="en-GB" sz="1600">
                <a:solidFill>
                  <a:schemeClr val="dk1"/>
                </a:solidFill>
                <a:latin typeface="Times New Roman"/>
                <a:ea typeface="Times New Roman"/>
                <a:cs typeface="Times New Roman"/>
                <a:sym typeface="Times New Roman"/>
              </a:rPr>
              <a:t>ixed architectures (MLP, Conv3D-VoxNet), different 3D input (occupancy grid, TSDF, BPS):</a:t>
            </a:r>
            <a:endParaRPr sz="1600">
              <a:solidFill>
                <a:schemeClr val="dk1"/>
              </a:solidFill>
              <a:latin typeface="Times New Roman"/>
              <a:ea typeface="Times New Roman"/>
              <a:cs typeface="Times New Roman"/>
              <a:sym typeface="Times New Roman"/>
            </a:endParaRPr>
          </a:p>
        </p:txBody>
      </p:sp>
      <p:sp>
        <p:nvSpPr>
          <p:cNvPr id="134" name="Google Shape;134;p21"/>
          <p:cNvSpPr txBox="1"/>
          <p:nvPr>
            <p:ph idx="1" type="body"/>
          </p:nvPr>
        </p:nvSpPr>
        <p:spPr>
          <a:xfrm>
            <a:off x="311700" y="2496375"/>
            <a:ext cx="3013500" cy="62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400">
                <a:solidFill>
                  <a:schemeClr val="dk1"/>
                </a:solidFill>
                <a:latin typeface="Times New Roman"/>
                <a:ea typeface="Times New Roman"/>
                <a:cs typeface="Times New Roman"/>
                <a:sym typeface="Times New Roman"/>
              </a:rPr>
              <a:t>Result</a:t>
            </a:r>
            <a:r>
              <a:rPr lang="en-GB" sz="1400">
                <a:solidFill>
                  <a:schemeClr val="dk1"/>
                </a:solidFill>
                <a:latin typeface="Times New Roman"/>
                <a:ea typeface="Times New Roman"/>
                <a:cs typeface="Times New Roman"/>
                <a:sym typeface="Times New Roman"/>
              </a:rPr>
              <a:t>: +7-8% accuracy </a:t>
            </a:r>
            <a:r>
              <a:rPr lang="en-GB" sz="1400">
                <a:solidFill>
                  <a:schemeClr val="dk1"/>
                </a:solidFill>
                <a:latin typeface="Times New Roman"/>
                <a:ea typeface="Times New Roman"/>
                <a:cs typeface="Times New Roman"/>
                <a:sym typeface="Times New Roman"/>
              </a:rPr>
              <a:t>compared</a:t>
            </a:r>
            <a:r>
              <a:rPr lang="en-GB" sz="1400">
                <a:solidFill>
                  <a:schemeClr val="dk1"/>
                </a:solidFill>
                <a:latin typeface="Times New Roman"/>
                <a:ea typeface="Times New Roman"/>
                <a:cs typeface="Times New Roman"/>
                <a:sym typeface="Times New Roman"/>
              </a:rPr>
              <a:t> to occupancy grids and truncated signed distance fields with the same network architecture.</a:t>
            </a:r>
            <a:endParaRPr sz="1400">
              <a:solidFill>
                <a:schemeClr val="dk1"/>
              </a:solidFill>
              <a:latin typeface="Times New Roman"/>
              <a:ea typeface="Times New Roman"/>
              <a:cs typeface="Times New Roman"/>
              <a:sym typeface="Times New Roman"/>
            </a:endParaRPr>
          </a:p>
        </p:txBody>
      </p:sp>
      <p:grpSp>
        <p:nvGrpSpPr>
          <p:cNvPr id="135" name="Google Shape;135;p21"/>
          <p:cNvGrpSpPr/>
          <p:nvPr/>
        </p:nvGrpSpPr>
        <p:grpSpPr>
          <a:xfrm>
            <a:off x="3847372" y="2351409"/>
            <a:ext cx="4588712" cy="2298406"/>
            <a:chOff x="3619475" y="2157263"/>
            <a:chExt cx="5190264" cy="2562611"/>
          </a:xfrm>
        </p:grpSpPr>
        <p:pic>
          <p:nvPicPr>
            <p:cNvPr id="136" name="Google Shape;136;p21"/>
            <p:cNvPicPr preferRelativeResize="0"/>
            <p:nvPr/>
          </p:nvPicPr>
          <p:blipFill>
            <a:blip r:embed="rId3">
              <a:alphaModFix/>
            </a:blip>
            <a:stretch>
              <a:fillRect/>
            </a:stretch>
          </p:blipFill>
          <p:spPr>
            <a:xfrm>
              <a:off x="3619475" y="2157263"/>
              <a:ext cx="5190264" cy="2562611"/>
            </a:xfrm>
            <a:prstGeom prst="rect">
              <a:avLst/>
            </a:prstGeom>
            <a:noFill/>
            <a:ln>
              <a:noFill/>
            </a:ln>
          </p:spPr>
        </p:pic>
        <p:cxnSp>
          <p:nvCxnSpPr>
            <p:cNvPr id="137" name="Google Shape;137;p21"/>
            <p:cNvCxnSpPr/>
            <p:nvPr/>
          </p:nvCxnSpPr>
          <p:spPr>
            <a:xfrm>
              <a:off x="4138550" y="2864100"/>
              <a:ext cx="2786400" cy="4500"/>
            </a:xfrm>
            <a:prstGeom prst="straightConnector1">
              <a:avLst/>
            </a:prstGeom>
            <a:noFill/>
            <a:ln cap="flat" cmpd="sng" w="9525">
              <a:solidFill>
                <a:srgbClr val="FF0000"/>
              </a:solidFill>
              <a:prstDash val="solid"/>
              <a:round/>
              <a:headEnd len="med" w="med" type="none"/>
              <a:tailEnd len="med" w="med" type="none"/>
            </a:ln>
          </p:spPr>
        </p:cxnSp>
        <p:cxnSp>
          <p:nvCxnSpPr>
            <p:cNvPr id="138" name="Google Shape;138;p21"/>
            <p:cNvCxnSpPr/>
            <p:nvPr/>
          </p:nvCxnSpPr>
          <p:spPr>
            <a:xfrm>
              <a:off x="4138550" y="3678875"/>
              <a:ext cx="2786400" cy="4500"/>
            </a:xfrm>
            <a:prstGeom prst="straightConnector1">
              <a:avLst/>
            </a:prstGeom>
            <a:noFill/>
            <a:ln cap="flat" cmpd="sng" w="9525">
              <a:solidFill>
                <a:srgbClr val="00FF00"/>
              </a:solidFill>
              <a:prstDash val="solid"/>
              <a:round/>
              <a:headEnd len="med" w="med" type="none"/>
              <a:tailEnd len="med" w="med" type="none"/>
            </a:ln>
          </p:spPr>
        </p:cxnSp>
      </p:grpSp>
      <p:sp>
        <p:nvSpPr>
          <p:cNvPr id="139" name="Google Shape;139;p21"/>
          <p:cNvSpPr txBox="1"/>
          <p:nvPr/>
        </p:nvSpPr>
        <p:spPr>
          <a:xfrm>
            <a:off x="311700" y="3541875"/>
            <a:ext cx="3360900" cy="14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chemeClr val="dk1"/>
                </a:solidFill>
                <a:latin typeface="Times New Roman"/>
                <a:ea typeface="Times New Roman"/>
                <a:cs typeface="Times New Roman"/>
                <a:sym typeface="Times New Roman"/>
              </a:rPr>
              <a:t>Why?</a:t>
            </a:r>
            <a:r>
              <a:rPr lang="en-GB">
                <a:solidFill>
                  <a:schemeClr val="dk1"/>
                </a:solidFill>
                <a:latin typeface="Times New Roman"/>
                <a:ea typeface="Times New Roman"/>
                <a:cs typeface="Times New Roman"/>
                <a:sym typeface="Times New Roman"/>
              </a:rPr>
              <a:t> Intuition: compared to standard occupancy voxels that suffer from a massive sparsity, every BPS cell </a:t>
            </a:r>
            <a:r>
              <a:rPr i="1" lang="en-GB">
                <a:solidFill>
                  <a:schemeClr val="dk1"/>
                </a:solidFill>
                <a:latin typeface="Times New Roman"/>
                <a:ea typeface="Times New Roman"/>
                <a:cs typeface="Times New Roman"/>
                <a:sym typeface="Times New Roman"/>
              </a:rPr>
              <a:t>stores some global information about the surface</a:t>
            </a:r>
            <a:r>
              <a:rPr lang="en-GB">
                <a:solidFill>
                  <a:schemeClr val="dk1"/>
                </a:solidFill>
                <a:latin typeface="Times New Roman"/>
                <a:ea typeface="Times New Roman"/>
                <a:cs typeface="Times New Roman"/>
                <a:sym typeface="Times New Roman"/>
              </a:rPr>
              <a:t>, and feature vector changes smoothly when rotations or translations are applied to an object. </a:t>
            </a:r>
            <a:endParaRPr>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